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323" r:id="rId3"/>
    <p:sldId id="324" r:id="rId4"/>
    <p:sldId id="319" r:id="rId5"/>
    <p:sldId id="266" r:id="rId6"/>
    <p:sldId id="286" r:id="rId7"/>
    <p:sldId id="285" r:id="rId8"/>
    <p:sldId id="315" r:id="rId9"/>
    <p:sldId id="316" r:id="rId10"/>
    <p:sldId id="317" r:id="rId11"/>
    <p:sldId id="318" r:id="rId12"/>
    <p:sldId id="260" r:id="rId13"/>
    <p:sldId id="261" r:id="rId14"/>
    <p:sldId id="262" r:id="rId15"/>
    <p:sldId id="263" r:id="rId16"/>
    <p:sldId id="292" r:id="rId17"/>
    <p:sldId id="301" r:id="rId18"/>
    <p:sldId id="302" r:id="rId19"/>
    <p:sldId id="311" r:id="rId20"/>
    <p:sldId id="309" r:id="rId21"/>
    <p:sldId id="298" r:id="rId22"/>
    <p:sldId id="304" r:id="rId23"/>
    <p:sldId id="305" r:id="rId24"/>
    <p:sldId id="306" r:id="rId25"/>
    <p:sldId id="294" r:id="rId26"/>
    <p:sldId id="289" r:id="rId27"/>
    <p:sldId id="303" r:id="rId28"/>
    <p:sldId id="287" r:id="rId29"/>
    <p:sldId id="293" r:id="rId30"/>
    <p:sldId id="290" r:id="rId31"/>
    <p:sldId id="288" r:id="rId32"/>
    <p:sldId id="296" r:id="rId33"/>
    <p:sldId id="297" r:id="rId34"/>
    <p:sldId id="320" r:id="rId35"/>
    <p:sldId id="312" r:id="rId36"/>
    <p:sldId id="277" r:id="rId37"/>
    <p:sldId id="325" r:id="rId38"/>
    <p:sldId id="284" r:id="rId39"/>
    <p:sldId id="272" r:id="rId40"/>
    <p:sldId id="313" r:id="rId41"/>
    <p:sldId id="280" r:id="rId42"/>
    <p:sldId id="273" r:id="rId43"/>
    <p:sldId id="270" r:id="rId44"/>
    <p:sldId id="274" r:id="rId45"/>
    <p:sldId id="279" r:id="rId46"/>
    <p:sldId id="291" r:id="rId47"/>
    <p:sldId id="321" r:id="rId48"/>
    <p:sldId id="314" r:id="rId49"/>
  </p:sldIdLst>
  <p:sldSz cx="12192000" cy="6858000"/>
  <p:notesSz cx="6889750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4905"/>
    <a:srgbClr val="558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6337" autoAdjust="0"/>
  </p:normalViewPr>
  <p:slideViewPr>
    <p:cSldViewPr snapToGrid="0">
      <p:cViewPr varScale="1">
        <p:scale>
          <a:sx n="100" d="100"/>
          <a:sy n="100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108AF07C-E19D-428A-BD85-6D1449DB0890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4FCCECF1-E2CD-48E1-8753-975B29984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5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l-GR" dirty="0"/>
              <a:t>Π.χ. Έχω 10 χώρες και θέλω να παρουσιάσω το </a:t>
            </a:r>
            <a:r>
              <a:rPr lang="en-GB" dirty="0"/>
              <a:t>GDP </a:t>
            </a:r>
            <a:r>
              <a:rPr lang="el-GR" dirty="0"/>
              <a:t>τους [ Μεταβλητή η χώρα, κατηγορίες είναι οι χώρες]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CF1-E2CD-48E1-8753-975B29984A5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76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l-GR" dirty="0"/>
              <a:t>Π.χ. Έχω 10 χώρες και θέλω να παρουσιάσω το </a:t>
            </a:r>
            <a:r>
              <a:rPr lang="en-GB" dirty="0"/>
              <a:t>GDP </a:t>
            </a:r>
            <a:r>
              <a:rPr lang="el-GR" dirty="0"/>
              <a:t>τους [ Μεταβλητή η χώρα, κατηγορίες είναι οι χώρες]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CF1-E2CD-48E1-8753-975B29984A5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55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CF1-E2CD-48E1-8753-975B29984A5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90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CF1-E2CD-48E1-8753-975B29984A5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68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CF1-E2CD-48E1-8753-975B29984A5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88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8D8DA-1164-4A60-B7F7-B87DBBD73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97953-8A92-4858-8365-DBC8D6CAF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30986-6DE2-4BBE-AD9A-3BFF03769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84EF-A373-4C53-8781-107B1C606B45}" type="datetime1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C5E1C-A978-4D8C-A910-AD55C0BD7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1C89A-2EED-481C-ACEE-0919329C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83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70A8-90AD-4E81-A9BA-D65F1E38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279AB-2865-4EB6-9191-EBB773BC3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AFFFF-E70B-481C-87D5-94877C48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F176-A897-416C-BA63-FB502A8B4390}" type="datetime1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C35E1-BA86-41D2-B93D-7ED86C9D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411D8-9F98-4521-BC96-18299E5B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67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77493F-66A4-43C0-8141-6C99ADBF6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DF1F4-889A-4CDF-9037-4890CE3EF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DFDB5-3A3E-4281-9915-8B1325DC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8EB7-4214-4063-93D0-F46FCF1BDFE2}" type="datetime1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E26D-225F-4164-A632-8E6A74DC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4AD7B-D567-44EF-A465-67114002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73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A7FB-9A01-4B51-B66A-03D5DDB4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1607-DECC-4DD5-AC39-D0DD9ADAE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E3221-D106-45A6-B194-E9EA8E11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723-577E-4B8D-A3BF-5D8C319C9351}" type="datetime1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BEAB6-E467-4D5B-BC15-5FA5402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EDCB4-CBBD-4112-8CD9-CC2E601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7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C0DF-14CE-412B-B6B9-0F2666C0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8C164-9499-47E9-B2E2-A1E953999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A8DB1-9B15-4CC0-A76F-8363D6F6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418A5-365D-4655-B1BA-5FB268AD5786}" type="datetime1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95DC6-7022-4C55-BF17-C5A3F0D1C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80BA5-08DB-486C-9953-E29ED3BF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60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2DE2-DCC0-40B9-BAEA-16F74196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6E8B0-DFDB-442F-ABAD-817711435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5F735-D9C0-4EE3-9382-59D31430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0A9FF-8B29-4F96-BEC2-01BAFB70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D351-9474-438A-9AE5-DA081D6431E0}" type="datetime1">
              <a:rPr lang="en-GB" smtClean="0"/>
              <a:t>01/10/2020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1D2-C08B-4B86-98B6-53E23D83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05956-12D7-4E09-92EA-F335CFC2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82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A172-E84F-4479-A1D4-AE8365BE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0E651-F4A2-440C-905A-5AC1B1241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8941-258A-4FA6-806E-87FC1B91D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57DD6-44ED-4BC1-8C9E-8AD8982A5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B045F-744F-4927-8B87-8B8E20B96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E330B-7100-40BC-8115-0C53627D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FBB8-5B9C-4CF1-84B6-24463C3852AB}" type="datetime1">
              <a:rPr lang="en-GB" smtClean="0"/>
              <a:t>01/10/2020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3827D-4DBC-4F76-9E61-1CF95B653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040DF6-6084-4E0B-B481-E6DF1D80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40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3CA4-2285-4737-A972-29C03A5E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29978-6350-4101-95C9-085F571C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2AEA-546F-434A-B822-83C0A744BD97}" type="datetime1">
              <a:rPr lang="en-GB" smtClean="0"/>
              <a:t>01/10/2020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28B48-F524-47A2-9475-0D9D2F9C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4E58F-4873-4FC6-ACA2-38053C1F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05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E360D-A672-41E4-8DA0-3528924A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6E73-3CF6-4E3E-83E1-7770681FB95B}" type="datetime1">
              <a:rPr lang="en-GB" smtClean="0"/>
              <a:t>01/10/2020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06D3D-C54E-47BE-AB2F-8FCED95A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Lefkios Paikousis - </a:t>
            </a:r>
            <a:r>
              <a:rPr lang="el-GR" dirty="0" err="1"/>
              <a:t>Μικροδιδασκαλία</a:t>
            </a:r>
            <a:r>
              <a:rPr lang="el-GR" dirty="0"/>
              <a:t> ΕΕΚ3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CED8E-D35B-43A2-9B60-B3500528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2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6BB6-3E1F-4801-AABE-65A20708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E4DF-E822-40AA-A482-3967832B3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5BFED-CAA1-4DD7-81D8-12A82A407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54AC4-1FB8-43E9-8DAC-D73F6980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D586-3172-4C42-B357-13B439F7BB36}" type="datetime1">
              <a:rPr lang="en-GB" smtClean="0"/>
              <a:t>01/10/2020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80C29-EAD7-4101-B73C-13297330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D1DD-9FF2-469B-91D2-EE093E03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465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8322-BB75-408D-BD56-120A9369B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9A0F9-DC0D-4817-A893-79FD7F733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0FCC4-2520-47B3-BC56-DEC7FD4A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888A1-B97F-42BF-9669-FBAA5C8C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7A2D-98EB-4D60-BCF9-E77B429ED3EB}" type="datetime1">
              <a:rPr lang="en-GB" smtClean="0"/>
              <a:t>01/10/2020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844FB-99CA-4879-B773-BE6FE9B7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0E2DE-0C3D-44FD-B81D-4862B229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39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C7866-DEC5-4DAB-A96A-CB2D1353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8CC28-BBCD-4ABD-BEF8-6D9B4A09A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6F067-C95E-4E41-8356-355405838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0DEF5-68C0-4463-9576-C10CD64D3D96}" type="datetime1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A948D-C05D-4AD4-9A4D-30509A5EE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976A6-239F-48FE-97BD-50254FC99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8B9AC-08B6-408A-A28A-0B97C90E57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3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lauswilke.com/dataviz/directory-of-visualizations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lauswilke.com/dataviz/directory-of-visualizations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lg0b8D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clauswilke.com/dataviz/directory-of-visualization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directory-of-visualization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directory-of-visualization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ED421C-B7BD-4E2C-BDBD-C13A7C62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0" y="-1147716"/>
            <a:ext cx="12394094" cy="8208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B208A-8255-4A80-A9BD-A5A908CB0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0963"/>
            <a:ext cx="9144000" cy="816459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l-GR" sz="4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Γ2: Είδη </a:t>
            </a:r>
            <a:r>
              <a:rPr lang="el-GR" sz="4400" dirty="0">
                <a:solidFill>
                  <a:srgbClr val="000000"/>
                </a:solidFill>
                <a:latin typeface="Calibri" panose="020F0502020204030204" pitchFamily="34" charset="0"/>
              </a:rPr>
              <a:t>Γραφικών </a:t>
            </a:r>
            <a:r>
              <a:rPr lang="el-GR" sz="4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Απεικονίσεων</a:t>
            </a:r>
            <a:endParaRPr lang="en-GB" sz="1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788A3-D90A-400E-B11F-02EC17725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27422"/>
            <a:ext cx="4200939" cy="596348"/>
          </a:xfrm>
        </p:spPr>
        <p:txBody>
          <a:bodyPr/>
          <a:lstStyle/>
          <a:p>
            <a:pPr algn="l"/>
            <a:r>
              <a:rPr lang="el-GR" dirty="0">
                <a:latin typeface="Bahnschrift" panose="020B0502040204020203" pitchFamily="34" charset="0"/>
              </a:rPr>
              <a:t>Και πως τις φτιάχνουμε</a:t>
            </a:r>
            <a:endParaRPr lang="en-GB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B9179-BA6A-46CF-BC94-EB07B9AE24A0}"/>
              </a:ext>
            </a:extLst>
          </p:cNvPr>
          <p:cNvSpPr txBox="1"/>
          <p:nvPr/>
        </p:nvSpPr>
        <p:spPr>
          <a:xfrm>
            <a:off x="9902686" y="5411714"/>
            <a:ext cx="23224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600" dirty="0">
                <a:latin typeface="Bahnschrift" panose="020B0502040204020203" pitchFamily="34" charset="0"/>
              </a:rPr>
              <a:t>Ενότητα Γ: Γραφική αναπαράσταση δεδομένων (Data </a:t>
            </a:r>
            <a:r>
              <a:rPr lang="el-GR" sz="1600" dirty="0" err="1">
                <a:latin typeface="Bahnschrift" panose="020B0502040204020203" pitchFamily="34" charset="0"/>
              </a:rPr>
              <a:t>visualisation</a:t>
            </a:r>
            <a:r>
              <a:rPr lang="el-GR" sz="1600" dirty="0">
                <a:latin typeface="Bahnschrift" panose="020B0502040204020203" pitchFamily="34" charset="0"/>
              </a:rPr>
              <a:t>)</a:t>
            </a:r>
            <a:endParaRPr lang="en-GB" sz="16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61361-6E41-4EDE-A411-7CDAF8F75C9E}"/>
              </a:ext>
            </a:extLst>
          </p:cNvPr>
          <p:cNvSpPr txBox="1"/>
          <p:nvPr/>
        </p:nvSpPr>
        <p:spPr>
          <a:xfrm>
            <a:off x="8813494" y="6362371"/>
            <a:ext cx="3481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Image from: https://unsplash.com</a:t>
            </a:r>
          </a:p>
        </p:txBody>
      </p:sp>
    </p:spTree>
    <p:extLst>
      <p:ext uri="{BB962C8B-B14F-4D97-AF65-F5344CB8AC3E}">
        <p14:creationId xmlns:p14="http://schemas.microsoft.com/office/powerpoint/2010/main" val="3005758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6E9865-B926-449D-B06E-02C4E10AA9CD}"/>
              </a:ext>
            </a:extLst>
          </p:cNvPr>
          <p:cNvSpPr txBox="1"/>
          <p:nvPr/>
        </p:nvSpPr>
        <p:spPr>
          <a:xfrm>
            <a:off x="1076324" y="336302"/>
            <a:ext cx="10239375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3200" dirty="0">
                <a:latin typeface="Arial Nova" panose="020B0504020202020204" pitchFamily="34" charset="0"/>
              </a:rPr>
              <a:t>Πολλαπλές Κατανομές</a:t>
            </a:r>
            <a:endParaRPr lang="en-GB" sz="3200" dirty="0">
              <a:latin typeface="Arial Nova" panose="020B0504020202020204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62FC26-3EE1-4599-A9D3-684AF445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6323" y="6475635"/>
            <a:ext cx="10239375" cy="365125"/>
          </a:xfrm>
        </p:spPr>
        <p:txBody>
          <a:bodyPr/>
          <a:lstStyle/>
          <a:p>
            <a:pPr algn="l"/>
            <a:r>
              <a:rPr lang="en-GB" dirty="0"/>
              <a:t>Lefkios Paikousis - </a:t>
            </a:r>
            <a:r>
              <a:rPr lang="el-GR" dirty="0" err="1"/>
              <a:t>Μικροδιδασκαλία</a:t>
            </a:r>
            <a:r>
              <a:rPr lang="el-GR" dirty="0"/>
              <a:t> ΕΕΚ3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43E66D-E1CE-40B7-B69A-49CFB9C0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10</a:t>
            </a:fld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0B4A0A-6199-4911-8FE2-5916A85EE864}"/>
              </a:ext>
            </a:extLst>
          </p:cNvPr>
          <p:cNvCxnSpPr/>
          <p:nvPr/>
        </p:nvCxnSpPr>
        <p:spPr>
          <a:xfrm>
            <a:off x="1171575" y="6521698"/>
            <a:ext cx="995362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D455B1C-86B8-4396-AA6F-F057E75E9B6C}"/>
              </a:ext>
            </a:extLst>
          </p:cNvPr>
          <p:cNvSpPr txBox="1"/>
          <p:nvPr/>
        </p:nvSpPr>
        <p:spPr>
          <a:xfrm>
            <a:off x="6196010" y="5780164"/>
            <a:ext cx="5214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Ευρετήριο πινάκων από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>
                <a:hlinkClick r:id="rId2"/>
              </a:rPr>
              <a:t>https://clauswilke.com/dataviz/directory-of-visualizations.html</a:t>
            </a:r>
            <a:r>
              <a:rPr lang="en-GB" sz="14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8EED09-336F-4E2E-8A0F-F626019B4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55" b="50448"/>
          <a:stretch/>
        </p:blipFill>
        <p:spPr>
          <a:xfrm>
            <a:off x="919955" y="1107638"/>
            <a:ext cx="4865793" cy="23213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0AE68A-2F9A-497B-8E05-1264FEBC4557}"/>
              </a:ext>
            </a:extLst>
          </p:cNvPr>
          <p:cNvSpPr txBox="1"/>
          <p:nvPr/>
        </p:nvSpPr>
        <p:spPr>
          <a:xfrm>
            <a:off x="6973369" y="1204705"/>
            <a:ext cx="4298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l-GR" sz="2400" dirty="0"/>
              <a:t>Σύγκριση αριθμητικών μεταβλητών ανα κατηγορία (π.χ. Φύλο, Χρονολογία, κτλ.)</a:t>
            </a:r>
          </a:p>
          <a:p>
            <a:pPr marL="285750" indent="-285750">
              <a:buFontTx/>
              <a:buChar char="-"/>
            </a:pPr>
            <a:endParaRPr lang="el-GR" sz="2400" dirty="0"/>
          </a:p>
          <a:p>
            <a:pPr marL="285750" indent="-285750">
              <a:buFontTx/>
              <a:buChar char="-"/>
            </a:pPr>
            <a:r>
              <a:rPr lang="el-GR" sz="2400" dirty="0"/>
              <a:t>Εντοπίζει μετατόπιση/ αλλαγή</a:t>
            </a:r>
            <a:endParaRPr lang="en-GB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E1D23D-D2ED-4AAA-B1F4-9FEEF736BA1D}"/>
              </a:ext>
            </a:extLst>
          </p:cNvPr>
          <p:cNvSpPr/>
          <p:nvPr/>
        </p:nvSpPr>
        <p:spPr>
          <a:xfrm>
            <a:off x="892240" y="1204705"/>
            <a:ext cx="2460611" cy="669375"/>
          </a:xfrm>
          <a:prstGeom prst="ellipse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6E9865-B926-449D-B06E-02C4E10AA9CD}"/>
              </a:ext>
            </a:extLst>
          </p:cNvPr>
          <p:cNvSpPr txBox="1"/>
          <p:nvPr/>
        </p:nvSpPr>
        <p:spPr>
          <a:xfrm>
            <a:off x="1076324" y="336302"/>
            <a:ext cx="10239375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3200" dirty="0">
                <a:latin typeface="Arial Nova" panose="020B0504020202020204" pitchFamily="34" charset="0"/>
              </a:rPr>
              <a:t>Συσχέτιση Χ – Υ</a:t>
            </a:r>
            <a:r>
              <a:rPr lang="en-GB" sz="3200" dirty="0">
                <a:latin typeface="Arial Nova" panose="020B0504020202020204" pitchFamily="34" charset="0"/>
              </a:rPr>
              <a:t>: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62FC26-3EE1-4599-A9D3-684AF445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6323" y="6475635"/>
            <a:ext cx="10239375" cy="365125"/>
          </a:xfrm>
        </p:spPr>
        <p:txBody>
          <a:bodyPr/>
          <a:lstStyle/>
          <a:p>
            <a:pPr algn="l"/>
            <a:r>
              <a:rPr lang="en-GB" dirty="0"/>
              <a:t>Lefkios Paikousis - </a:t>
            </a:r>
            <a:r>
              <a:rPr lang="el-GR" dirty="0" err="1"/>
              <a:t>Μικροδιδασκαλία</a:t>
            </a:r>
            <a:r>
              <a:rPr lang="el-GR" dirty="0"/>
              <a:t> ΕΕΚ3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43E66D-E1CE-40B7-B69A-49CFB9C0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11</a:t>
            </a:fld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0B4A0A-6199-4911-8FE2-5916A85EE864}"/>
              </a:ext>
            </a:extLst>
          </p:cNvPr>
          <p:cNvCxnSpPr/>
          <p:nvPr/>
        </p:nvCxnSpPr>
        <p:spPr>
          <a:xfrm>
            <a:off x="1171575" y="6521698"/>
            <a:ext cx="995362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D455B1C-86B8-4396-AA6F-F057E75E9B6C}"/>
              </a:ext>
            </a:extLst>
          </p:cNvPr>
          <p:cNvSpPr txBox="1"/>
          <p:nvPr/>
        </p:nvSpPr>
        <p:spPr>
          <a:xfrm>
            <a:off x="6196010" y="5780164"/>
            <a:ext cx="5214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Ευρετήριο πινάκων από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>
                <a:hlinkClick r:id="rId2"/>
              </a:rPr>
              <a:t>https://clauswilke.com/dataviz/directory-of-visualizations.html</a:t>
            </a:r>
            <a:r>
              <a:rPr lang="en-GB" sz="1400" dirty="0"/>
              <a:t>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737AA7F-1756-4ADE-985A-70821D8AF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97"/>
          <a:stretch/>
        </p:blipFill>
        <p:spPr bwMode="auto">
          <a:xfrm>
            <a:off x="1007165" y="1040362"/>
            <a:ext cx="5528596" cy="273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3472E2-9402-43E8-A85B-FF9233503A8C}"/>
              </a:ext>
            </a:extLst>
          </p:cNvPr>
          <p:cNvSpPr txBox="1"/>
          <p:nvPr/>
        </p:nvSpPr>
        <p:spPr>
          <a:xfrm>
            <a:off x="6973369" y="1204705"/>
            <a:ext cx="4298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l-GR" sz="2400" dirty="0"/>
              <a:t>Σχέση (συσχέτιση) δύο αριθμητικών μεταβλητών</a:t>
            </a:r>
            <a:endParaRPr lang="en-GB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40A4F4-4F02-48BD-94B6-6EA5C8ECF489}"/>
              </a:ext>
            </a:extLst>
          </p:cNvPr>
          <p:cNvSpPr/>
          <p:nvPr/>
        </p:nvSpPr>
        <p:spPr>
          <a:xfrm>
            <a:off x="1171575" y="1253348"/>
            <a:ext cx="2460611" cy="669375"/>
          </a:xfrm>
          <a:prstGeom prst="ellipse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14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A18A0-42FC-4530-88C8-EDFB7FD2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3DE8D-0706-45F7-93A1-B84F4F4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12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631B0-834E-460F-80A2-16DD0F3D3F88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Ραβδόγραμμα (</a:t>
            </a:r>
            <a:r>
              <a:rPr lang="en-GB" sz="2400" dirty="0">
                <a:latin typeface="Arial Nova" panose="020B0504020202020204" pitchFamily="34" charset="0"/>
              </a:rPr>
              <a:t>bar chart) </a:t>
            </a:r>
            <a:r>
              <a:rPr lang="el-GR" sz="2400" dirty="0">
                <a:latin typeface="Arial Nova" panose="020B0504020202020204" pitchFamily="34" charset="0"/>
              </a:rPr>
              <a:t>– Παράδειγμα</a:t>
            </a:r>
            <a:endParaRPr lang="en-GB" sz="2400" dirty="0">
              <a:latin typeface="Arial Nova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5259D-F052-473F-B730-2FCDFC2F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918" y="1097879"/>
            <a:ext cx="8051608" cy="553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2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4D2C9B-4BF6-407A-BE40-3ECD4185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4250" y="6299200"/>
            <a:ext cx="4114800" cy="365125"/>
          </a:xfrm>
        </p:spPr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DB4AF-E53E-4AC1-B0F3-D30B5C00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96250" y="6299200"/>
            <a:ext cx="2743200" cy="365125"/>
          </a:xfrm>
        </p:spPr>
        <p:txBody>
          <a:bodyPr/>
          <a:lstStyle/>
          <a:p>
            <a:fld id="{52A8B9AC-08B6-408A-A28A-0B97C90E5712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FCD20-B934-40A1-BB19-EE83F455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43" y="1191304"/>
            <a:ext cx="7157457" cy="464684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9796513-94DC-4937-AEC4-6810C7D883DD}"/>
              </a:ext>
            </a:extLst>
          </p:cNvPr>
          <p:cNvSpPr/>
          <p:nvPr/>
        </p:nvSpPr>
        <p:spPr>
          <a:xfrm>
            <a:off x="2243719" y="1971675"/>
            <a:ext cx="1204332" cy="2800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A6C54A-75E2-4C8A-A98E-1653153B22D6}"/>
              </a:ext>
            </a:extLst>
          </p:cNvPr>
          <p:cNvSpPr/>
          <p:nvPr/>
        </p:nvSpPr>
        <p:spPr>
          <a:xfrm rot="5400000">
            <a:off x="5761239" y="2620760"/>
            <a:ext cx="917171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1C8847-E69D-4046-99FD-A0B0DB2CB34F}"/>
              </a:ext>
            </a:extLst>
          </p:cNvPr>
          <p:cNvSpPr/>
          <p:nvPr/>
        </p:nvSpPr>
        <p:spPr>
          <a:xfrm rot="5400000">
            <a:off x="7453310" y="4271963"/>
            <a:ext cx="762000" cy="2562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2EF3F-C51A-47D8-91CD-4494F1CD8738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Ραβδόγραμμα (</a:t>
            </a:r>
            <a:r>
              <a:rPr lang="en-GB" sz="2800" dirty="0">
                <a:latin typeface="Arial Nova" panose="020B0504020202020204" pitchFamily="34" charset="0"/>
              </a:rPr>
              <a:t>bar chart) </a:t>
            </a:r>
            <a:r>
              <a:rPr lang="el-GR" sz="2800" dirty="0">
                <a:latin typeface="Arial Nova" panose="020B0504020202020204" pitchFamily="34" charset="0"/>
              </a:rPr>
              <a:t>– Παράδειγμα</a:t>
            </a:r>
            <a:endParaRPr lang="en-GB" sz="28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82C4CA-86C7-484A-8292-6978FEAA9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FB5B5-45F6-46DD-B2B2-DC2DA6C8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14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64055-837E-481A-B984-D5688AA95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51" y="1270927"/>
            <a:ext cx="8087681" cy="5250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D6756-82D6-44B3-BFAF-B894E21DD225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Ραβδόγραμμα (</a:t>
            </a:r>
            <a:r>
              <a:rPr lang="en-GB" sz="2800" dirty="0">
                <a:latin typeface="Arial Nova" panose="020B0504020202020204" pitchFamily="34" charset="0"/>
              </a:rPr>
              <a:t>bar chart) </a:t>
            </a:r>
            <a:r>
              <a:rPr lang="el-GR" sz="2800" dirty="0">
                <a:latin typeface="Arial Nova" panose="020B0504020202020204" pitchFamily="34" charset="0"/>
              </a:rPr>
              <a:t>– Παράδειγμα</a:t>
            </a:r>
            <a:endParaRPr lang="en-GB" sz="28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47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2BE25-7514-4A8A-902F-0EF204DBE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E4036-5F2A-4E3F-9C51-D04BF6C4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15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F8C4CE-2D2A-44CB-A485-8D4E3E7A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8796"/>
            <a:ext cx="9063066" cy="4727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68F8C-0944-45BD-9B06-E9F69EE931E3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Ραβδόγραμμα (</a:t>
            </a:r>
            <a:r>
              <a:rPr lang="en-GB" sz="2800" dirty="0">
                <a:latin typeface="Arial Nova" panose="020B0504020202020204" pitchFamily="34" charset="0"/>
              </a:rPr>
              <a:t>bar chart) </a:t>
            </a:r>
            <a:r>
              <a:rPr lang="el-GR" sz="2800" dirty="0">
                <a:latin typeface="Arial Nova" panose="020B0504020202020204" pitchFamily="34" charset="0"/>
              </a:rPr>
              <a:t>– Παράδειγμα</a:t>
            </a:r>
            <a:endParaRPr lang="en-GB" sz="28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86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57F171-3E16-4AF8-B069-AA3F245F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76" y="1097446"/>
            <a:ext cx="6971263" cy="51308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16FEC8-C3BE-4CCB-A539-B4E47F80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0EE9C-1950-408F-824B-97D42C65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16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F6209-7A4E-43AE-9DA3-678CE0D07873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Πρακτική άσκηση</a:t>
            </a:r>
            <a:endParaRPr lang="en-GB" sz="2800" dirty="0"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15291-34BD-4C23-91BD-5D5272605373}"/>
              </a:ext>
            </a:extLst>
          </p:cNvPr>
          <p:cNvSpPr txBox="1"/>
          <p:nvPr/>
        </p:nvSpPr>
        <p:spPr>
          <a:xfrm>
            <a:off x="3945626" y="2607662"/>
            <a:ext cx="42077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5400" dirty="0"/>
              <a:t>Η σειρά σας!</a:t>
            </a:r>
          </a:p>
        </p:txBody>
      </p:sp>
    </p:spTree>
    <p:extLst>
      <p:ext uri="{BB962C8B-B14F-4D97-AF65-F5344CB8AC3E}">
        <p14:creationId xmlns:p14="http://schemas.microsoft.com/office/powerpoint/2010/main" val="601310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16FEC8-C3BE-4CCB-A539-B4E47F80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0EE9C-1950-408F-824B-97D42C65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17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F6209-7A4E-43AE-9DA3-678CE0D07873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Πρακτική άσκηση 1</a:t>
            </a:r>
            <a:endParaRPr lang="en-GB" sz="2800" dirty="0">
              <a:latin typeface="Arial Nova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DE947-0EC7-4393-89B9-F4D14361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59" y="1295656"/>
            <a:ext cx="6552381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92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16FEC8-C3BE-4CCB-A539-B4E47F80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0EE9C-1950-408F-824B-97D42C65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18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F6209-7A4E-43AE-9DA3-678CE0D07873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Πρακτική άσκηση 1 - Αποτέλεσμα</a:t>
            </a:r>
            <a:endParaRPr lang="en-GB" sz="2800" dirty="0">
              <a:latin typeface="Arial Nova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E00A3-F39F-404A-AB3D-11E2AF4D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1247775"/>
            <a:ext cx="7736588" cy="490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2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2BE25-7514-4A8A-902F-0EF204DBE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E4036-5F2A-4E3F-9C51-D04BF6C4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19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68F8C-0944-45BD-9B06-E9F69EE931E3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Ραβδόγραμμα (</a:t>
            </a:r>
            <a:r>
              <a:rPr lang="en-GB" sz="2800" dirty="0">
                <a:latin typeface="Arial Nova" panose="020B0504020202020204" pitchFamily="34" charset="0"/>
              </a:rPr>
              <a:t>bar chart) </a:t>
            </a:r>
            <a:r>
              <a:rPr lang="el-GR" sz="2800" dirty="0">
                <a:latin typeface="Arial Nova" panose="020B0504020202020204" pitchFamily="34" charset="0"/>
              </a:rPr>
              <a:t>– Πολλαπλές ποσότητες</a:t>
            </a:r>
            <a:endParaRPr lang="en-GB" sz="2800" dirty="0">
              <a:latin typeface="Arial Nova" panose="020B05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F1F63-57A7-4A70-BC0E-4F0A7372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6" y="1147987"/>
            <a:ext cx="4711147" cy="2650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DE30B2-D94E-4CA8-8560-DA88D332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440" y="3889683"/>
            <a:ext cx="9314286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1049C4-4175-4D7F-9015-74238819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59F2E-5CBD-457E-8F09-75FBD3F7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1EE72-9192-4A05-AFE4-D57B540F70E5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Nova" panose="020B0504020202020204" pitchFamily="34" charset="0"/>
              </a:rPr>
              <a:t>ROADMAP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CD58CA-69FE-405C-9426-8C7479E7F779}"/>
              </a:ext>
            </a:extLst>
          </p:cNvPr>
          <p:cNvSpPr/>
          <p:nvPr/>
        </p:nvSpPr>
        <p:spPr>
          <a:xfrm>
            <a:off x="689933" y="1885452"/>
            <a:ext cx="2027103" cy="1543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rial Nova" panose="020B0504020202020204" pitchFamily="34" charset="0"/>
              </a:rPr>
              <a:t>A.</a:t>
            </a:r>
            <a:r>
              <a:rPr lang="el-GR" sz="2000" dirty="0">
                <a:latin typeface="Arial Nova" panose="020B0504020202020204" pitchFamily="34" charset="0"/>
              </a:rPr>
              <a:t> </a:t>
            </a:r>
          </a:p>
          <a:p>
            <a:pPr algn="ctr"/>
            <a:r>
              <a:rPr lang="el-GR" sz="2000" dirty="0">
                <a:latin typeface="Arial Nova" panose="020B0504020202020204" pitchFamily="34" charset="0"/>
              </a:rPr>
              <a:t>ΕΙΣΑΓΩΓΗ ΔΕΔΟΜΕΝΩΝ</a:t>
            </a:r>
            <a:endParaRPr lang="en-GB" sz="2000" dirty="0">
              <a:latin typeface="Arial Nova" panose="020B05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9C23D2-FCAC-4733-9FD7-0C3536D06EDB}"/>
              </a:ext>
            </a:extLst>
          </p:cNvPr>
          <p:cNvSpPr/>
          <p:nvPr/>
        </p:nvSpPr>
        <p:spPr>
          <a:xfrm>
            <a:off x="3260993" y="1885452"/>
            <a:ext cx="2027103" cy="1543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latin typeface="Arial Nova" panose="020B0504020202020204" pitchFamily="34" charset="0"/>
              </a:rPr>
              <a:t>B.</a:t>
            </a:r>
            <a:r>
              <a:rPr lang="el-GR" sz="2000" dirty="0">
                <a:latin typeface="Arial Nova" panose="020B0504020202020204" pitchFamily="34" charset="0"/>
              </a:rPr>
              <a:t> </a:t>
            </a:r>
            <a:r>
              <a:rPr lang="el-GR" sz="2000">
                <a:latin typeface="Arial Nova" panose="020B0504020202020204" pitchFamily="34" charset="0"/>
              </a:rPr>
              <a:t>ΕΠΕΞΕΡΓΑΣΙΑ </a:t>
            </a:r>
            <a:r>
              <a:rPr lang="el-GR" sz="2000" dirty="0">
                <a:latin typeface="Arial Nova" panose="020B0504020202020204" pitchFamily="34" charset="0"/>
              </a:rPr>
              <a:t>ΔΕΔΟΜΕΝΩΝ</a:t>
            </a:r>
            <a:endParaRPr lang="en-GB" sz="2000" dirty="0">
              <a:latin typeface="Arial Nova" panose="020B05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E3F797-BCC5-4F98-A8C1-1682170F8094}"/>
              </a:ext>
            </a:extLst>
          </p:cNvPr>
          <p:cNvSpPr/>
          <p:nvPr/>
        </p:nvSpPr>
        <p:spPr>
          <a:xfrm>
            <a:off x="5715000" y="1893035"/>
            <a:ext cx="2314575" cy="154354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latin typeface="Arial Nova" panose="020B0504020202020204" pitchFamily="34" charset="0"/>
              </a:rPr>
              <a:t>Γ.</a:t>
            </a:r>
          </a:p>
          <a:p>
            <a:pPr algn="ctr"/>
            <a:r>
              <a:rPr lang="el-GR" sz="2000" dirty="0">
                <a:latin typeface="Arial Nova" panose="020B0504020202020204" pitchFamily="34" charset="0"/>
              </a:rPr>
              <a:t>ΓΡΑΦΙΚΗ ΑΝΑΠΑΡΑΣΤΑΣΗ</a:t>
            </a:r>
            <a:endParaRPr lang="en-GB" sz="2000" dirty="0">
              <a:latin typeface="Arial Nova" panose="020B0504020202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5070A79-821C-4BAF-8891-D84D3DB9427C}"/>
              </a:ext>
            </a:extLst>
          </p:cNvPr>
          <p:cNvSpPr/>
          <p:nvPr/>
        </p:nvSpPr>
        <p:spPr>
          <a:xfrm>
            <a:off x="8461412" y="1904052"/>
            <a:ext cx="2130388" cy="1543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dirty="0">
                <a:latin typeface="Arial Nova" panose="020B0504020202020204" pitchFamily="34" charset="0"/>
              </a:rPr>
              <a:t>Δ. ΔΙΕΡΕΥΝΗΤΙΚΗ  ΑΝΑΛΥΣΗ</a:t>
            </a:r>
            <a:endParaRPr lang="en-GB" sz="2000" dirty="0">
              <a:latin typeface="Arial Nova" panose="020B05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11B894A-3A9E-48C7-B4E5-1C149674D983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717036" y="2657226"/>
            <a:ext cx="543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42B25F-875A-4510-9A44-14AF5365EFA3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>
            <a:off x="5288096" y="2657226"/>
            <a:ext cx="426904" cy="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AE480D-8357-44B0-BC0A-BF2718C2202C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029575" y="2664809"/>
            <a:ext cx="431837" cy="11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2BE25-7514-4A8A-902F-0EF204DBE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E4036-5F2A-4E3F-9C51-D04BF6C4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20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68F8C-0944-45BD-9B06-E9F69EE931E3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Ραβδόγραμμα (</a:t>
            </a:r>
            <a:r>
              <a:rPr lang="en-GB" sz="2800" dirty="0">
                <a:latin typeface="Arial Nova" panose="020B0504020202020204" pitchFamily="34" charset="0"/>
              </a:rPr>
              <a:t>bar chart) </a:t>
            </a:r>
            <a:r>
              <a:rPr lang="el-GR" sz="2800" dirty="0">
                <a:latin typeface="Arial Nova" panose="020B0504020202020204" pitchFamily="34" charset="0"/>
              </a:rPr>
              <a:t>– Πολλαπλές ποσότητες</a:t>
            </a:r>
            <a:endParaRPr lang="en-GB" sz="2800" dirty="0">
              <a:latin typeface="Arial Nova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36770-FB6F-4927-B5C9-6BD5088C4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1408643"/>
            <a:ext cx="9806919" cy="4947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418E62-08BB-40D9-AF38-77EFAC01655E}"/>
              </a:ext>
            </a:extLst>
          </p:cNvPr>
          <p:cNvSpPr txBox="1"/>
          <p:nvPr/>
        </p:nvSpPr>
        <p:spPr>
          <a:xfrm>
            <a:off x="1076323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Ραβδόγραμμα (</a:t>
            </a:r>
            <a:r>
              <a:rPr lang="en-GB" sz="2800" dirty="0">
                <a:latin typeface="Arial Nova" panose="020B0504020202020204" pitchFamily="34" charset="0"/>
              </a:rPr>
              <a:t>bar chart) </a:t>
            </a:r>
            <a:r>
              <a:rPr lang="el-GR" sz="2800" dirty="0">
                <a:latin typeface="Arial Nova" panose="020B0504020202020204" pitchFamily="34" charset="0"/>
              </a:rPr>
              <a:t>– Πολλαπλές ποσότητες</a:t>
            </a:r>
            <a:endParaRPr lang="en-GB" sz="28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590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858DFB-3160-43CF-92FE-892FBE23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8BC72-1555-450F-957B-E3D39092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21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3E850-AA8A-4A07-AA08-5EA53FE57475}"/>
              </a:ext>
            </a:extLst>
          </p:cNvPr>
          <p:cNvSpPr txBox="1"/>
          <p:nvPr/>
        </p:nvSpPr>
        <p:spPr>
          <a:xfrm>
            <a:off x="833437" y="820756"/>
            <a:ext cx="641032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/>
              <a:t>Βασικές αρχές</a:t>
            </a:r>
            <a:r>
              <a:rPr lang="en-GB" sz="2800" dirty="0"/>
              <a:t> BAR CHART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B2D80-72F6-4C43-B65D-61F106902759}"/>
              </a:ext>
            </a:extLst>
          </p:cNvPr>
          <p:cNvSpPr txBox="1"/>
          <p:nvPr/>
        </p:nvSpPr>
        <p:spPr>
          <a:xfrm>
            <a:off x="2315953" y="2506337"/>
            <a:ext cx="6410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solidFill>
                  <a:schemeClr val="tx2"/>
                </a:solidFill>
              </a:rPr>
              <a:t>Ο άξονας </a:t>
            </a:r>
            <a:r>
              <a:rPr lang="en-GB" sz="2400" b="1" dirty="0">
                <a:solidFill>
                  <a:schemeClr val="tx2"/>
                </a:solidFill>
              </a:rPr>
              <a:t>Y </a:t>
            </a:r>
            <a:r>
              <a:rPr lang="el-GR" sz="2400" b="1" dirty="0">
                <a:solidFill>
                  <a:schemeClr val="tx2"/>
                </a:solidFill>
              </a:rPr>
              <a:t>ξεκινά από το 0</a:t>
            </a:r>
          </a:p>
          <a:p>
            <a:endParaRPr lang="el-GR" sz="2400" b="1" dirty="0">
              <a:solidFill>
                <a:schemeClr val="tx2"/>
              </a:solidFill>
            </a:endParaRPr>
          </a:p>
          <a:p>
            <a:r>
              <a:rPr lang="el-GR" sz="2400" b="1" dirty="0">
                <a:solidFill>
                  <a:schemeClr val="tx2"/>
                </a:solidFill>
              </a:rPr>
              <a:t>Αν έχω μια ομάδα, τότε ένα χρώμα</a:t>
            </a:r>
          </a:p>
          <a:p>
            <a:endParaRPr lang="el-GR" sz="2400" b="1" dirty="0">
              <a:solidFill>
                <a:schemeClr val="tx2"/>
              </a:solidFill>
            </a:endParaRPr>
          </a:p>
          <a:p>
            <a:r>
              <a:rPr lang="el-GR" sz="2400" b="1" dirty="0">
                <a:solidFill>
                  <a:schemeClr val="tx2"/>
                </a:solidFill>
              </a:rPr>
              <a:t>Αν έχω δύο ομάδες, τότε ξεχωρίζω με χρώμα</a:t>
            </a:r>
          </a:p>
        </p:txBody>
      </p:sp>
    </p:spTree>
    <p:extLst>
      <p:ext uri="{BB962C8B-B14F-4D97-AF65-F5344CB8AC3E}">
        <p14:creationId xmlns:p14="http://schemas.microsoft.com/office/powerpoint/2010/main" val="3154241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1C7F63-D151-4918-825E-5B4B95A75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7E5DC-75D7-4452-A3C5-0B167D61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22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36966-D6B1-44DE-9F56-F76D3D7DC537}"/>
              </a:ext>
            </a:extLst>
          </p:cNvPr>
          <p:cNvSpPr txBox="1"/>
          <p:nvPr/>
        </p:nvSpPr>
        <p:spPr>
          <a:xfrm>
            <a:off x="1076324" y="326925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Ιστόγραμμα κατανομής (</a:t>
            </a:r>
            <a:r>
              <a:rPr lang="en-GB" sz="2800" dirty="0">
                <a:latin typeface="Arial Nova" panose="020B0504020202020204" pitchFamily="34" charset="0"/>
              </a:rPr>
              <a:t>histogram)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C9D824-803D-4CB3-902F-8A8609C6234B}"/>
              </a:ext>
            </a:extLst>
          </p:cNvPr>
          <p:cNvSpPr txBox="1"/>
          <p:nvPr/>
        </p:nvSpPr>
        <p:spPr>
          <a:xfrm>
            <a:off x="4165321" y="1854770"/>
            <a:ext cx="535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accent1"/>
                </a:solidFill>
              </a:rPr>
              <a:t>Συνολική εικόνα των βαθμολογιών;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E66ED-ADA5-409B-A560-6FB3DF56F08B}"/>
              </a:ext>
            </a:extLst>
          </p:cNvPr>
          <p:cNvSpPr txBox="1"/>
          <p:nvPr/>
        </p:nvSpPr>
        <p:spPr>
          <a:xfrm>
            <a:off x="4165322" y="1226341"/>
            <a:ext cx="535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accent1"/>
                </a:solidFill>
              </a:rPr>
              <a:t>Παρουσίαση μιας αριθμητικής μεταβλητής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2883C-BF0B-4DB0-8537-0B049CEDC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76" y="876175"/>
            <a:ext cx="2889549" cy="52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555404-E79C-4FCD-B620-BBE45495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1" y="1157960"/>
            <a:ext cx="9523809" cy="5380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1C7F63-D151-4918-825E-5B4B95A75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7E5DC-75D7-4452-A3C5-0B167D61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23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9F53-28EE-44A2-90E6-59A4ABECD637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Ιστόγραμμα κατανομής</a:t>
            </a:r>
            <a:endParaRPr lang="en-GB" sz="2800" dirty="0">
              <a:latin typeface="Arial Nova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62F52-B2B2-4B66-A041-39081AC7F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71" y="5552226"/>
            <a:ext cx="438211" cy="285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8CF469-F1FD-467A-8496-01D2A6B77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582" y="4913962"/>
            <a:ext cx="457264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2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ACA881-4DCB-404D-A5D8-2721DB5A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01" y="1167497"/>
            <a:ext cx="9647619" cy="5200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1C7F63-D151-4918-825E-5B4B95A75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7E5DC-75D7-4452-A3C5-0B167D61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24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9F53-28EE-44A2-90E6-59A4ABECD637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Ιστόγραμμα κατανομής</a:t>
            </a:r>
            <a:endParaRPr lang="en-GB" sz="2800" dirty="0">
              <a:latin typeface="Arial Nova" panose="020B05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3B845A-ACF1-4596-8588-AE36AEE88413}"/>
              </a:ext>
            </a:extLst>
          </p:cNvPr>
          <p:cNvSpPr/>
          <p:nvPr/>
        </p:nvSpPr>
        <p:spPr>
          <a:xfrm>
            <a:off x="2924175" y="1304925"/>
            <a:ext cx="3771900" cy="474345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A9B422-243D-4783-8933-3434EEF8A9D9}"/>
              </a:ext>
            </a:extLst>
          </p:cNvPr>
          <p:cNvSpPr/>
          <p:nvPr/>
        </p:nvSpPr>
        <p:spPr>
          <a:xfrm>
            <a:off x="6696075" y="3949906"/>
            <a:ext cx="3771900" cy="223589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C1CCA-8DF5-49CD-B7A5-6132E125E4DB}"/>
              </a:ext>
            </a:extLst>
          </p:cNvPr>
          <p:cNvSpPr txBox="1"/>
          <p:nvPr/>
        </p:nvSpPr>
        <p:spPr>
          <a:xfrm>
            <a:off x="1924049" y="931411"/>
            <a:ext cx="477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1"/>
                </a:solidFill>
              </a:rPr>
              <a:t>Μέσος όρος Σκορ των 150 ατόμων: 52,6</a:t>
            </a:r>
          </a:p>
        </p:txBody>
      </p:sp>
    </p:spTree>
    <p:extLst>
      <p:ext uri="{BB962C8B-B14F-4D97-AF65-F5344CB8AC3E}">
        <p14:creationId xmlns:p14="http://schemas.microsoft.com/office/powerpoint/2010/main" val="386335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23F2DD-19BE-4980-A877-059095F4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135AF-CE1A-460F-9447-6D100272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25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E0F69-9AB3-48CE-AF1C-0BDB3365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479550"/>
            <a:ext cx="73152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79EFD-16C4-49FF-BFF9-E5F87DE45BD8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Συσχέτιση δύο αριθμητικών μεταβλητών</a:t>
            </a:r>
            <a:endParaRPr lang="en-GB" sz="28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40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13EC49-D3DD-4A47-99D1-DCFC4C61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D6B4D-5473-4D17-9825-437E4372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457CB-1F69-4E84-A0E0-E5E1F20EA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02"/>
          <a:stretch/>
        </p:blipFill>
        <p:spPr>
          <a:xfrm>
            <a:off x="876301" y="859522"/>
            <a:ext cx="2888963" cy="590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276D85-FB7A-44C0-AD6F-17A644423A2E}"/>
              </a:ext>
            </a:extLst>
          </p:cNvPr>
          <p:cNvSpPr txBox="1"/>
          <p:nvPr/>
        </p:nvSpPr>
        <p:spPr>
          <a:xfrm>
            <a:off x="4133850" y="1072627"/>
            <a:ext cx="5467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Ποια η συσχέτιση</a:t>
            </a:r>
          </a:p>
          <a:p>
            <a:r>
              <a:rPr lang="el-GR" sz="3200" b="1" dirty="0">
                <a:solidFill>
                  <a:schemeClr val="accent1"/>
                </a:solidFill>
              </a:rPr>
              <a:t>βάρους</a:t>
            </a:r>
            <a:r>
              <a:rPr lang="el-GR" sz="3200" dirty="0"/>
              <a:t> με </a:t>
            </a:r>
            <a:r>
              <a:rPr lang="el-GR" sz="3200" b="1" dirty="0">
                <a:solidFill>
                  <a:srgbClr val="7030A0"/>
                </a:solidFill>
              </a:rPr>
              <a:t>μήκος ράμφους </a:t>
            </a:r>
            <a:r>
              <a:rPr lang="el-GR" sz="3200" dirty="0">
                <a:solidFill>
                  <a:srgbClr val="7030A0"/>
                </a:solidFill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15F0B-60FD-4820-85CB-3AA1D873D8BA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Συσχέτιση δύο αριθμητικών μεταβλητών</a:t>
            </a:r>
            <a:endParaRPr lang="en-GB" sz="2800" dirty="0">
              <a:latin typeface="Arial Nova" panose="020B05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2DFED9-D282-4731-9DDC-8A58BE7A616F}"/>
              </a:ext>
            </a:extLst>
          </p:cNvPr>
          <p:cNvGrpSpPr/>
          <p:nvPr/>
        </p:nvGrpSpPr>
        <p:grpSpPr>
          <a:xfrm>
            <a:off x="3928939" y="2195734"/>
            <a:ext cx="6563878" cy="4220185"/>
            <a:chOff x="1722872" y="993842"/>
            <a:chExt cx="7868252" cy="5064668"/>
          </a:xfrm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E65BBC3-4CEB-415C-BED5-7F18A19B7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872" y="993842"/>
              <a:ext cx="7868252" cy="506466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0E9074-FBB4-464C-9FC4-6D7F211485A6}"/>
                </a:ext>
              </a:extLst>
            </p:cNvPr>
            <p:cNvSpPr txBox="1"/>
            <p:nvPr/>
          </p:nvSpPr>
          <p:spPr>
            <a:xfrm rot="646180">
              <a:off x="5571478" y="1292696"/>
              <a:ext cx="2282346" cy="4801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dirty="0"/>
                <a:t>Μήκος ράμφους</a:t>
              </a:r>
              <a:endParaRPr lang="en-GB" sz="20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1316C2A-39F1-455E-B87A-8DBFE80115FE}"/>
              </a:ext>
            </a:extLst>
          </p:cNvPr>
          <p:cNvSpPr txBox="1"/>
          <p:nvPr/>
        </p:nvSpPr>
        <p:spPr>
          <a:xfrm>
            <a:off x="4722674" y="6002684"/>
            <a:ext cx="2946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rgbClr val="24292E"/>
                </a:solidFill>
                <a:effectLst/>
                <a:latin typeface="-apple-system"/>
              </a:rPr>
              <a:t>“Artwork by @allison_horst”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80522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FAC79-BC4D-46E3-BFA1-672F9730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0413D-5482-4586-AFA6-5A12527A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27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CD529-CFD9-4FC2-8564-B3FBC9857640}"/>
              </a:ext>
            </a:extLst>
          </p:cNvPr>
          <p:cNvSpPr txBox="1"/>
          <p:nvPr/>
        </p:nvSpPr>
        <p:spPr>
          <a:xfrm>
            <a:off x="1997630" y="1525008"/>
            <a:ext cx="79845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5400" dirty="0">
                <a:solidFill>
                  <a:srgbClr val="7030A0"/>
                </a:solidFill>
              </a:rPr>
              <a:t>ΔΙΑΓΡΑΜΜΑ ΔΙΑΣΠΟΡΑΣ</a:t>
            </a:r>
            <a:endParaRPr lang="en-GB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54B02-7E1F-4EAE-927C-7EBE4BD69FDF}"/>
              </a:ext>
            </a:extLst>
          </p:cNvPr>
          <p:cNvSpPr txBox="1"/>
          <p:nvPr/>
        </p:nvSpPr>
        <p:spPr>
          <a:xfrm>
            <a:off x="1997630" y="2839458"/>
            <a:ext cx="79845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rgbClr val="7030A0"/>
                </a:solidFill>
              </a:rPr>
              <a:t>Scatter-plot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45346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616599-0564-42B1-8B9E-C7D365A6A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AEF28-301C-4CE1-AA8E-48D1892D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28</a:t>
            </a:fld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88D8F2-4BB8-4494-A89C-67BF5BEBDA7C}"/>
              </a:ext>
            </a:extLst>
          </p:cNvPr>
          <p:cNvGrpSpPr/>
          <p:nvPr/>
        </p:nvGrpSpPr>
        <p:grpSpPr>
          <a:xfrm>
            <a:off x="637022" y="2066924"/>
            <a:ext cx="6563878" cy="4220185"/>
            <a:chOff x="1722872" y="993842"/>
            <a:chExt cx="7868252" cy="5064668"/>
          </a:xfrm>
        </p:grpSpPr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1C3DDAA-BE56-4D0E-A9AC-1A4F869B7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872" y="993842"/>
              <a:ext cx="7868252" cy="506466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23133-F848-4F6C-B900-436911CE6516}"/>
                </a:ext>
              </a:extLst>
            </p:cNvPr>
            <p:cNvSpPr txBox="1"/>
            <p:nvPr/>
          </p:nvSpPr>
          <p:spPr>
            <a:xfrm rot="646180">
              <a:off x="5571478" y="1292696"/>
              <a:ext cx="2282346" cy="4801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2000" dirty="0"/>
                <a:t>Μήκος ράμφους</a:t>
              </a:r>
              <a:endParaRPr lang="en-GB" sz="20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45599E-35CD-447B-AFB0-70E77D156C0B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Συσχέτιση δύο αριθμητικών μεταβλητών</a:t>
            </a:r>
            <a:endParaRPr lang="en-GB" sz="2800" dirty="0"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FEF18-EFA7-4E28-B226-425F23C1B44F}"/>
              </a:ext>
            </a:extLst>
          </p:cNvPr>
          <p:cNvSpPr txBox="1"/>
          <p:nvPr/>
        </p:nvSpPr>
        <p:spPr>
          <a:xfrm>
            <a:off x="990598" y="1337099"/>
            <a:ext cx="970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/>
              <a:t>Ποια η συσχέτιση του </a:t>
            </a:r>
            <a:r>
              <a:rPr lang="el-GR" sz="2000" b="1" dirty="0">
                <a:solidFill>
                  <a:schemeClr val="accent1"/>
                </a:solidFill>
              </a:rPr>
              <a:t>βάρους</a:t>
            </a:r>
            <a:r>
              <a:rPr lang="el-GR" sz="2000" dirty="0"/>
              <a:t> ενός πιγκουίνου με το </a:t>
            </a:r>
            <a:r>
              <a:rPr lang="el-GR" sz="2000" dirty="0">
                <a:solidFill>
                  <a:srgbClr val="7030A0"/>
                </a:solidFill>
              </a:rPr>
              <a:t>μήκος ράμφους ;</a:t>
            </a:r>
          </a:p>
        </p:txBody>
      </p:sp>
    </p:spTree>
    <p:extLst>
      <p:ext uri="{BB962C8B-B14F-4D97-AF65-F5344CB8AC3E}">
        <p14:creationId xmlns:p14="http://schemas.microsoft.com/office/powerpoint/2010/main" val="62087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FF075D5-1A7F-4E26-88F9-904F44C9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1809041"/>
            <a:ext cx="8247327" cy="4696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13EC49-D3DD-4A47-99D1-DCFC4C61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D6B4D-5473-4D17-9825-437E4372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29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BD206E-69BB-45DD-B932-22746EEA06E6}"/>
              </a:ext>
            </a:extLst>
          </p:cNvPr>
          <p:cNvCxnSpPr>
            <a:cxnSpLocks/>
          </p:cNvCxnSpPr>
          <p:nvPr/>
        </p:nvCxnSpPr>
        <p:spPr>
          <a:xfrm>
            <a:off x="6934693" y="3400717"/>
            <a:ext cx="0" cy="266089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AE61F5-D3AE-4A66-B7B7-EC324EB47D44}"/>
              </a:ext>
            </a:extLst>
          </p:cNvPr>
          <p:cNvCxnSpPr>
            <a:cxnSpLocks/>
          </p:cNvCxnSpPr>
          <p:nvPr/>
        </p:nvCxnSpPr>
        <p:spPr>
          <a:xfrm>
            <a:off x="3811155" y="4051960"/>
            <a:ext cx="3893909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F2CD46-86AC-4F76-A6B7-14BC2ECEB03C}"/>
              </a:ext>
            </a:extLst>
          </p:cNvPr>
          <p:cNvSpPr txBox="1"/>
          <p:nvPr/>
        </p:nvSpPr>
        <p:spPr>
          <a:xfrm>
            <a:off x="6597508" y="5855145"/>
            <a:ext cx="533400" cy="39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3400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A8337-15A8-47DF-8690-B0582AE07752}"/>
              </a:ext>
            </a:extLst>
          </p:cNvPr>
          <p:cNvSpPr txBox="1"/>
          <p:nvPr/>
        </p:nvSpPr>
        <p:spPr>
          <a:xfrm>
            <a:off x="3885460" y="4023229"/>
            <a:ext cx="392420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D80664-F981-4582-AC08-638D81DB628D}"/>
              </a:ext>
            </a:extLst>
          </p:cNvPr>
          <p:cNvSpPr/>
          <p:nvPr/>
        </p:nvSpPr>
        <p:spPr>
          <a:xfrm>
            <a:off x="10467255" y="3051281"/>
            <a:ext cx="125730" cy="1580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8EA444-51A3-4641-8DDE-4A51D7DA8080}"/>
              </a:ext>
            </a:extLst>
          </p:cNvPr>
          <p:cNvCxnSpPr>
            <a:cxnSpLocks/>
          </p:cNvCxnSpPr>
          <p:nvPr/>
        </p:nvCxnSpPr>
        <p:spPr>
          <a:xfrm>
            <a:off x="10585541" y="2171962"/>
            <a:ext cx="0" cy="3821024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4A610C-CE21-4C27-9EFA-788FF89A0B59}"/>
              </a:ext>
            </a:extLst>
          </p:cNvPr>
          <p:cNvCxnSpPr>
            <a:cxnSpLocks/>
          </p:cNvCxnSpPr>
          <p:nvPr/>
        </p:nvCxnSpPr>
        <p:spPr>
          <a:xfrm>
            <a:off x="4190457" y="3146233"/>
            <a:ext cx="6541769" cy="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1ABAEC-1E89-461E-9982-6AC815D5B723}"/>
              </a:ext>
            </a:extLst>
          </p:cNvPr>
          <p:cNvSpPr txBox="1"/>
          <p:nvPr/>
        </p:nvSpPr>
        <p:spPr>
          <a:xfrm>
            <a:off x="10313126" y="5975879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7030A0"/>
                </a:solidFill>
              </a:rPr>
              <a:t>4300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E5E3B6-F560-4EF6-974F-1D0889D12548}"/>
              </a:ext>
            </a:extLst>
          </p:cNvPr>
          <p:cNvSpPr txBox="1"/>
          <p:nvPr/>
        </p:nvSpPr>
        <p:spPr>
          <a:xfrm>
            <a:off x="3921487" y="3007733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b="1" dirty="0">
                <a:solidFill>
                  <a:srgbClr val="7030A0"/>
                </a:solidFill>
              </a:rPr>
              <a:t>4</a:t>
            </a:r>
            <a:r>
              <a:rPr lang="en-GB" sz="1200" b="1" dirty="0">
                <a:solidFill>
                  <a:srgbClr val="7030A0"/>
                </a:solidFill>
              </a:rPr>
              <a:t>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0274BA4-E2B9-4185-A579-91FB23BEC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38"/>
          <a:stretch/>
        </p:blipFill>
        <p:spPr>
          <a:xfrm>
            <a:off x="145477" y="669202"/>
            <a:ext cx="2943530" cy="605227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2AF78DE-B4F0-44D2-81C7-016180ED06BF}"/>
              </a:ext>
            </a:extLst>
          </p:cNvPr>
          <p:cNvSpPr/>
          <p:nvPr/>
        </p:nvSpPr>
        <p:spPr>
          <a:xfrm>
            <a:off x="6864208" y="3989098"/>
            <a:ext cx="144777" cy="1257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090FBB-61F1-4A9D-BEB6-D77C4347F10C}"/>
              </a:ext>
            </a:extLst>
          </p:cNvPr>
          <p:cNvSpPr txBox="1"/>
          <p:nvPr/>
        </p:nvSpPr>
        <p:spPr>
          <a:xfrm>
            <a:off x="219075" y="993909"/>
            <a:ext cx="2828924" cy="3693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08006C-9353-46CE-9A81-8921C8628294}"/>
              </a:ext>
            </a:extLst>
          </p:cNvPr>
          <p:cNvSpPr txBox="1"/>
          <p:nvPr/>
        </p:nvSpPr>
        <p:spPr>
          <a:xfrm>
            <a:off x="107566" y="4846747"/>
            <a:ext cx="2828924" cy="369332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47348A-CEF4-4D8E-96B5-AD73D295A98D}"/>
              </a:ext>
            </a:extLst>
          </p:cNvPr>
          <p:cNvSpPr txBox="1"/>
          <p:nvPr/>
        </p:nvSpPr>
        <p:spPr>
          <a:xfrm>
            <a:off x="3811155" y="830859"/>
            <a:ext cx="8017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Ποια η συσχέτιση του </a:t>
            </a:r>
            <a:r>
              <a:rPr lang="el-GR" sz="2400" b="1" dirty="0">
                <a:solidFill>
                  <a:schemeClr val="accent1"/>
                </a:solidFill>
              </a:rPr>
              <a:t>βάρους</a:t>
            </a:r>
            <a:r>
              <a:rPr lang="el-GR" sz="2400" dirty="0"/>
              <a:t> ενός πιγκουίνου με το </a:t>
            </a:r>
            <a:r>
              <a:rPr lang="el-GR" sz="2400" dirty="0">
                <a:solidFill>
                  <a:srgbClr val="7030A0"/>
                </a:solidFill>
              </a:rPr>
              <a:t>μήκος ράμφους ; ()</a:t>
            </a:r>
          </a:p>
        </p:txBody>
      </p:sp>
    </p:spTree>
    <p:extLst>
      <p:ext uri="{BB962C8B-B14F-4D97-AF65-F5344CB8AC3E}">
        <p14:creationId xmlns:p14="http://schemas.microsoft.com/office/powerpoint/2010/main" val="10668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 animBg="1"/>
      <p:bldP spid="23" grpId="0"/>
      <p:bldP spid="24" grpId="0"/>
      <p:bldP spid="7" grpId="0" animBg="1"/>
      <p:bldP spid="36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1049C4-4175-4D7F-9015-74238819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59F2E-5CBD-457E-8F09-75FBD3F7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1EE72-9192-4A05-AFE4-D57B540F70E5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Nova" panose="020B0504020202020204" pitchFamily="34" charset="0"/>
              </a:rPr>
              <a:t>ROADMAP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9C23D2-FCAC-4733-9FD7-0C3536D06EDB}"/>
              </a:ext>
            </a:extLst>
          </p:cNvPr>
          <p:cNvSpPr/>
          <p:nvPr/>
        </p:nvSpPr>
        <p:spPr>
          <a:xfrm>
            <a:off x="1089179" y="2664809"/>
            <a:ext cx="2699132" cy="1543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Γ1: </a:t>
            </a:r>
            <a:r>
              <a:rPr lang="el-GR" sz="2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</a:rPr>
              <a:t>Αesthetic</a:t>
            </a:r>
            <a:r>
              <a:rPr lang="el-GR" sz="2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l-GR" sz="2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</a:rPr>
              <a:t>mappings</a:t>
            </a:r>
            <a:r>
              <a:rPr lang="el-GR" sz="2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E3F797-BCC5-4F98-A8C1-1682170F8094}"/>
              </a:ext>
            </a:extLst>
          </p:cNvPr>
          <p:cNvSpPr/>
          <p:nvPr/>
        </p:nvSpPr>
        <p:spPr>
          <a:xfrm>
            <a:off x="4778909" y="2657226"/>
            <a:ext cx="2371038" cy="154354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Γ2: Είδη Απεικονίσεων 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5070A79-821C-4BAF-8891-D84D3DB9427C}"/>
              </a:ext>
            </a:extLst>
          </p:cNvPr>
          <p:cNvSpPr/>
          <p:nvPr/>
        </p:nvSpPr>
        <p:spPr>
          <a:xfrm>
            <a:off x="8487004" y="2674893"/>
            <a:ext cx="2699132" cy="1543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Γ3: Δημιουργία </a:t>
            </a:r>
            <a:r>
              <a:rPr lang="el-GR" sz="24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</a:rPr>
              <a:t>γρ</a:t>
            </a:r>
            <a:r>
              <a:rPr lang="el-GR" sz="24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. </a:t>
            </a:r>
            <a:r>
              <a:rPr lang="el-GR" sz="2400" dirty="0">
                <a:solidFill>
                  <a:schemeClr val="bg1"/>
                </a:solidFill>
                <a:latin typeface="Calibri" panose="020F0502020204030204" pitchFamily="34" charset="0"/>
              </a:rPr>
              <a:t>παραστάσεων </a:t>
            </a:r>
            <a:r>
              <a:rPr lang="el-GR" sz="24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με το ggplot2 </a:t>
            </a:r>
            <a:endParaRPr lang="en-GB" sz="2800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42B25F-875A-4510-9A44-14AF5365EFA3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3788311" y="3429000"/>
            <a:ext cx="990598" cy="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AE480D-8357-44B0-BC0A-BF2718C2202C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7149947" y="3429000"/>
            <a:ext cx="1337057" cy="1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784C6C-6160-48D4-BB8C-F13D5693EDBE}"/>
              </a:ext>
            </a:extLst>
          </p:cNvPr>
          <p:cNvSpPr txBox="1"/>
          <p:nvPr/>
        </p:nvSpPr>
        <p:spPr>
          <a:xfrm>
            <a:off x="1027666" y="1244297"/>
            <a:ext cx="6097836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ENOTHTA 3: </a:t>
            </a:r>
            <a:r>
              <a:rPr lang="el-GR" sz="2800" dirty="0">
                <a:solidFill>
                  <a:schemeClr val="bg1"/>
                </a:solidFill>
              </a:rPr>
              <a:t>ΓΡΑΦΙΚΗ ΑΝΑΠΑΡΑΣΤΑΣΗ</a:t>
            </a:r>
          </a:p>
        </p:txBody>
      </p:sp>
    </p:spTree>
    <p:extLst>
      <p:ext uri="{BB962C8B-B14F-4D97-AF65-F5344CB8AC3E}">
        <p14:creationId xmlns:p14="http://schemas.microsoft.com/office/powerpoint/2010/main" val="857662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7EFAD3-6393-44C1-B7B6-0907C9F5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87" y="1018688"/>
            <a:ext cx="9274374" cy="51567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AF99D7-45EF-42B3-8080-FFBE4C89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F1877-E43B-445D-8ACA-F0284C87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30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5C3FA2-0697-4634-9B70-20AADE522FE5}"/>
              </a:ext>
            </a:extLst>
          </p:cNvPr>
          <p:cNvCxnSpPr>
            <a:cxnSpLocks/>
          </p:cNvCxnSpPr>
          <p:nvPr/>
        </p:nvCxnSpPr>
        <p:spPr>
          <a:xfrm flipV="1">
            <a:off x="2729533" y="1820178"/>
            <a:ext cx="7610475" cy="2593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90B19D-39C1-43F8-820E-FC5066305F18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Συσχέτιση δύο αριθμητικών μεταβλητών</a:t>
            </a:r>
            <a:endParaRPr lang="en-GB" sz="28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54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85137E-9A9E-4C1B-B7F2-ECE3583E1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5216A-A328-44F9-874D-D09C1945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31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628E8-6D1F-4DC6-954A-82FD3029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29" y="1156556"/>
            <a:ext cx="8913932" cy="5199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66C444-220E-4F19-8E83-70996C6C5A9D}"/>
              </a:ext>
            </a:extLst>
          </p:cNvPr>
          <p:cNvSpPr txBox="1"/>
          <p:nvPr/>
        </p:nvSpPr>
        <p:spPr>
          <a:xfrm>
            <a:off x="1076324" y="3363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Συσχέτιση δύο αριθμητικών μεταβλητών</a:t>
            </a:r>
            <a:endParaRPr lang="en-GB" sz="28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543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57F171-3E16-4AF8-B069-AA3F245F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76" y="1097446"/>
            <a:ext cx="6971263" cy="51308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16FEC8-C3BE-4CCB-A539-B4E47F80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0EE9C-1950-408F-824B-97D42C65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32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F6209-7A4E-43AE-9DA3-678CE0D07873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Πρακτική άσκηση</a:t>
            </a:r>
            <a:endParaRPr lang="en-GB" sz="2400" dirty="0"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15291-34BD-4C23-91BD-5D5272605373}"/>
              </a:ext>
            </a:extLst>
          </p:cNvPr>
          <p:cNvSpPr txBox="1"/>
          <p:nvPr/>
        </p:nvSpPr>
        <p:spPr>
          <a:xfrm>
            <a:off x="3945626" y="2607662"/>
            <a:ext cx="42077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5400" dirty="0"/>
              <a:t>Η σειρά σας!</a:t>
            </a:r>
          </a:p>
        </p:txBody>
      </p:sp>
    </p:spTree>
    <p:extLst>
      <p:ext uri="{BB962C8B-B14F-4D97-AF65-F5344CB8AC3E}">
        <p14:creationId xmlns:p14="http://schemas.microsoft.com/office/powerpoint/2010/main" val="2548610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E722A9-858A-4D9C-A1E9-2E3066D14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DEFB9-91ED-4972-81D9-7488CCB6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33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AF3D9-E0F0-4BED-BA15-0C596F2A9E90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Πρακτική άσκηση</a:t>
            </a:r>
            <a:r>
              <a:rPr lang="en-GB" sz="2400" dirty="0">
                <a:latin typeface="Arial Nova" panose="020B0504020202020204" pitchFamily="34" charset="0"/>
              </a:rPr>
              <a:t>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2EAF1-7A40-46BD-9469-7B0C7E6C5D1B}"/>
              </a:ext>
            </a:extLst>
          </p:cNvPr>
          <p:cNvSpPr txBox="1"/>
          <p:nvPr/>
        </p:nvSpPr>
        <p:spPr>
          <a:xfrm>
            <a:off x="6475653" y="2049600"/>
            <a:ext cx="4269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Δημιουργήστε ένα </a:t>
            </a:r>
            <a:r>
              <a:rPr lang="en-GB" sz="2400" dirty="0"/>
              <a:t>Scatterplot </a:t>
            </a:r>
            <a:r>
              <a:rPr lang="el-GR" sz="2400" dirty="0"/>
              <a:t>(Διάγραμμα διασποράς) </a:t>
            </a:r>
          </a:p>
          <a:p>
            <a:r>
              <a:rPr lang="el-GR" sz="2400" dirty="0"/>
              <a:t>που να δείχνει τη σχέση </a:t>
            </a:r>
            <a:r>
              <a:rPr lang="el-GR" sz="2400" b="1" dirty="0"/>
              <a:t>Προσδόκιμο Ζωής </a:t>
            </a:r>
            <a:r>
              <a:rPr lang="el-GR" sz="2400" dirty="0"/>
              <a:t>με Ακαθάριστο Εγχώριο Προϊόν</a:t>
            </a:r>
            <a:endParaRPr lang="en-GB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0BB431-583F-4502-8727-4C821C24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57" y="1097344"/>
            <a:ext cx="3754093" cy="5397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901C9-C89A-4109-9E8B-B9DC0E925928}"/>
              </a:ext>
            </a:extLst>
          </p:cNvPr>
          <p:cNvSpPr txBox="1"/>
          <p:nvPr/>
        </p:nvSpPr>
        <p:spPr>
          <a:xfrm>
            <a:off x="1247775" y="4286250"/>
            <a:ext cx="3533775" cy="36933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02CF3-7241-4FA6-A715-C2328D71F303}"/>
              </a:ext>
            </a:extLst>
          </p:cNvPr>
          <p:cNvSpPr txBox="1"/>
          <p:nvPr/>
        </p:nvSpPr>
        <p:spPr>
          <a:xfrm>
            <a:off x="1247775" y="1801170"/>
            <a:ext cx="3533775" cy="36933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9F3C9-A167-4CEA-9DE7-41617654FAE4}"/>
              </a:ext>
            </a:extLst>
          </p:cNvPr>
          <p:cNvSpPr txBox="1"/>
          <p:nvPr/>
        </p:nvSpPr>
        <p:spPr>
          <a:xfrm>
            <a:off x="1247775" y="5575990"/>
            <a:ext cx="3533775" cy="36933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5B43E-C79A-4174-8BC5-2B16DF800E72}"/>
              </a:ext>
            </a:extLst>
          </p:cNvPr>
          <p:cNvSpPr txBox="1"/>
          <p:nvPr/>
        </p:nvSpPr>
        <p:spPr>
          <a:xfrm>
            <a:off x="1247775" y="4632670"/>
            <a:ext cx="3533775" cy="36933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4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179C6A-1AD7-4401-8642-EB79B5EB4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56CB8-5DFB-4924-98F3-622E9014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E40D2-91A3-4AE8-B340-88318ADB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56" y="136525"/>
            <a:ext cx="10437980" cy="58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48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4BC775-B3B7-4500-9173-CD72C17A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0065B-EDED-4497-BEAB-9BC3DF5E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35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C3DFE-F164-46B5-8C07-16AAF1164228}"/>
              </a:ext>
            </a:extLst>
          </p:cNvPr>
          <p:cNvSpPr txBox="1"/>
          <p:nvPr/>
        </p:nvSpPr>
        <p:spPr>
          <a:xfrm>
            <a:off x="1230796" y="1425437"/>
            <a:ext cx="59634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ΑΣΚΗΣΗ</a:t>
            </a:r>
          </a:p>
          <a:p>
            <a:endParaRPr lang="el-GR" sz="3200" dirty="0"/>
          </a:p>
          <a:p>
            <a:pPr marL="285750" indent="-285750">
              <a:buFontTx/>
              <a:buChar char="-"/>
            </a:pPr>
            <a:r>
              <a:rPr lang="el-GR" sz="3200" dirty="0"/>
              <a:t>Ατομικά</a:t>
            </a:r>
          </a:p>
          <a:p>
            <a:pPr marL="285750" indent="-285750">
              <a:buFontTx/>
              <a:buChar char="-"/>
            </a:pPr>
            <a:r>
              <a:rPr lang="el-GR" sz="3200" dirty="0"/>
              <a:t>Με το διπλανό σας</a:t>
            </a:r>
          </a:p>
          <a:p>
            <a:pPr marL="285750" indent="-285750">
              <a:buFontTx/>
              <a:buChar char="-"/>
            </a:pPr>
            <a:r>
              <a:rPr lang="el-GR" sz="3200" dirty="0"/>
              <a:t>Όλοι μαζί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F3234-55EE-4C08-87B8-A9EB650B161E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Πρακτική άσκηση</a:t>
            </a:r>
            <a:r>
              <a:rPr lang="en-GB" sz="2400" dirty="0">
                <a:latin typeface="Arial Nova" panose="020B05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76127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1049C4-4175-4D7F-9015-74238819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59F2E-5CBD-457E-8F09-75FBD3F7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36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1EE72-9192-4A05-AFE4-D57B540F70E5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ΑΣΚΗΣΗ</a:t>
            </a:r>
            <a:r>
              <a:rPr lang="en-GB" sz="2400" dirty="0">
                <a:latin typeface="Arial Nova" panose="020B0504020202020204" pitchFamily="34" charset="0"/>
              </a:rPr>
              <a:t> – </a:t>
            </a:r>
            <a:r>
              <a:rPr lang="el-GR" sz="2400" dirty="0">
                <a:latin typeface="Arial Nova" panose="020B0504020202020204" pitchFamily="34" charset="0"/>
              </a:rPr>
              <a:t> Τι πάει λάθος</a:t>
            </a:r>
            <a:endParaRPr lang="en-GB" sz="2400" dirty="0">
              <a:latin typeface="Arial Nova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6156E-A31C-413A-9315-702EB77E9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30"/>
          <a:stretch/>
        </p:blipFill>
        <p:spPr>
          <a:xfrm>
            <a:off x="1354935" y="1113993"/>
            <a:ext cx="8743222" cy="5105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18593-4613-4854-9327-E1634A599B61}"/>
              </a:ext>
            </a:extLst>
          </p:cNvPr>
          <p:cNvSpPr txBox="1"/>
          <p:nvPr/>
        </p:nvSpPr>
        <p:spPr>
          <a:xfrm>
            <a:off x="1137795" y="910010"/>
            <a:ext cx="653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1"/>
                </a:solidFill>
              </a:rPr>
              <a:t>Τι πάει λάθος σε αυτή την γραφική παράσταση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96368-26F4-4578-A2D8-D8F279410A78}"/>
              </a:ext>
            </a:extLst>
          </p:cNvPr>
          <p:cNvSpPr txBox="1"/>
          <p:nvPr/>
        </p:nvSpPr>
        <p:spPr>
          <a:xfrm>
            <a:off x="2912165" y="1858083"/>
            <a:ext cx="559573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dirty="0"/>
              <a:t>Αριθμός ΤΕΣΤ ανα εκατομμύριο κατοίκους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12BDC-7723-4389-B6A7-0AE93B360C15}"/>
              </a:ext>
            </a:extLst>
          </p:cNvPr>
          <p:cNvSpPr txBox="1"/>
          <p:nvPr/>
        </p:nvSpPr>
        <p:spPr>
          <a:xfrm>
            <a:off x="1828800" y="5850426"/>
            <a:ext cx="7772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Αν παρουσιάσετε συμπτώματα καλέστε στο 107 </a:t>
            </a:r>
            <a:r>
              <a:rPr lang="en-GB" dirty="0"/>
              <a:t>– SAN LUIS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1DB08E-9175-46A4-B28A-C4B83E21A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81"/>
          <a:stretch/>
        </p:blipFill>
        <p:spPr>
          <a:xfrm>
            <a:off x="1331842" y="1223437"/>
            <a:ext cx="8845827" cy="5052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4737B1-2100-4042-AD2D-2BDE1AA0599A}"/>
              </a:ext>
            </a:extLst>
          </p:cNvPr>
          <p:cNvSpPr txBox="1"/>
          <p:nvPr/>
        </p:nvSpPr>
        <p:spPr>
          <a:xfrm>
            <a:off x="7962764" y="6042009"/>
            <a:ext cx="211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FF0000"/>
                </a:solidFill>
              </a:rPr>
              <a:t>Πηγή: ?????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1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  <p:bldP spid="9" grpId="0" animBg="1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E5667B-F993-4775-8E94-DB7C6319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5F3E0-F2D3-4015-B543-8E415BF1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37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F7E9E-2490-485D-A173-3F752EA2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10" y="1320237"/>
            <a:ext cx="6826715" cy="4217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8B8D1-0C90-4C4F-A971-32E592DF6C72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ΘΗΚΟΓΡΑΜΜΑ</a:t>
            </a:r>
            <a:endParaRPr lang="en-GB" sz="24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99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D18F5C-E10A-4F23-AFE2-5BA1CBAE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EFD92-5F8A-4057-A636-1776CAD7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38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A3836-5364-4D87-B118-7EF73D0C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62" y="1114425"/>
            <a:ext cx="8934199" cy="4863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6881E-F968-4D58-8B65-439C43E4B187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ΘΗΚΟΓΡΑΜΜΑ – Μετατόπιση στο χρόνο</a:t>
            </a:r>
            <a:endParaRPr lang="en-GB" sz="24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962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003861-FB74-4010-BC8E-CAD8FC3D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E5D8E-D477-47DD-B075-21F5C5FA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39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2FB2E-29D1-439D-9505-ACD06F0AA3D8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ΣΗΜΑΝΤΙΚΟ</a:t>
            </a:r>
            <a:endParaRPr lang="en-GB" sz="2400" dirty="0">
              <a:latin typeface="Arial Nova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A8480-00E9-47D7-94F0-1AC3C8DBCA5D}"/>
              </a:ext>
            </a:extLst>
          </p:cNvPr>
          <p:cNvSpPr txBox="1"/>
          <p:nvPr/>
        </p:nvSpPr>
        <p:spPr>
          <a:xfrm>
            <a:off x="1490133" y="1752600"/>
            <a:ext cx="7587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- Η γραφική παράσταση είναι </a:t>
            </a:r>
            <a:r>
              <a:rPr lang="el-GR" sz="2800" dirty="0" err="1"/>
              <a:t>αυτοεπεξηγηματική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76512-ADD4-48BF-A295-05A09B915499}"/>
              </a:ext>
            </a:extLst>
          </p:cNvPr>
          <p:cNvSpPr txBox="1"/>
          <p:nvPr/>
        </p:nvSpPr>
        <p:spPr>
          <a:xfrm>
            <a:off x="1490133" y="3440420"/>
            <a:ext cx="6536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- Ξεκάθαρη πληροφορία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75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708C5F-E489-420E-BC2A-9C64527D2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66C9E-2E09-4036-ABA6-0ECFD7FC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4</a:t>
            </a:fld>
            <a:endParaRPr lang="en-GB"/>
          </a:p>
        </p:txBody>
      </p:sp>
      <p:pic>
        <p:nvPicPr>
          <p:cNvPr id="2050" name="Picture 2" descr="A First-Timer Experiences French Theatre">
            <a:extLst>
              <a:ext uri="{FF2B5EF4-FFF2-40B4-BE49-F238E27FC236}">
                <a16:creationId xmlns:a16="http://schemas.microsoft.com/office/drawing/2014/main" id="{EF22FC41-C6B9-4B64-94CB-CEBC277A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" y="605928"/>
            <a:ext cx="12080363" cy="56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3B7DE-A8BB-45B0-AD3A-8B5C511DFD70}"/>
              </a:ext>
            </a:extLst>
          </p:cNvPr>
          <p:cNvSpPr txBox="1"/>
          <p:nvPr/>
        </p:nvSpPr>
        <p:spPr>
          <a:xfrm>
            <a:off x="8637345" y="5803729"/>
            <a:ext cx="3481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Image from: https://unsplash.com</a:t>
            </a:r>
          </a:p>
        </p:txBody>
      </p:sp>
    </p:spTree>
    <p:extLst>
      <p:ext uri="{BB962C8B-B14F-4D97-AF65-F5344CB8AC3E}">
        <p14:creationId xmlns:p14="http://schemas.microsoft.com/office/powerpoint/2010/main" val="742284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40289-C2EA-4EA2-A4BA-30D64444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342E4-C1B9-4ACB-A9B4-4F7DD01C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40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67314-12FA-4526-B8A6-427100913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81" y="1070107"/>
            <a:ext cx="7671853" cy="5124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BC95C-A4C2-4416-9AC0-9F3F6BE4BDD1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Τι πάει λάθος;</a:t>
            </a:r>
            <a:endParaRPr lang="en-GB" sz="2400" dirty="0"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76A81-A1C9-4867-A021-92DBF0EC61EF}"/>
              </a:ext>
            </a:extLst>
          </p:cNvPr>
          <p:cNvSpPr txBox="1"/>
          <p:nvPr/>
        </p:nvSpPr>
        <p:spPr>
          <a:xfrm>
            <a:off x="6641395" y="6097712"/>
            <a:ext cx="3481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Image from: https://unsplash.com</a:t>
            </a:r>
          </a:p>
        </p:txBody>
      </p:sp>
    </p:spTree>
    <p:extLst>
      <p:ext uri="{BB962C8B-B14F-4D97-AF65-F5344CB8AC3E}">
        <p14:creationId xmlns:p14="http://schemas.microsoft.com/office/powerpoint/2010/main" val="4011085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003861-FB74-4010-BC8E-CAD8FC3D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E5D8E-D477-47DD-B075-21F5C5FA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41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4D34E-951C-4AD7-9536-1B3B764C1100}"/>
              </a:ext>
            </a:extLst>
          </p:cNvPr>
          <p:cNvSpPr txBox="1"/>
          <p:nvPr/>
        </p:nvSpPr>
        <p:spPr>
          <a:xfrm>
            <a:off x="1228724" y="1214150"/>
            <a:ext cx="73126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-Δεν υπάρχουν τίτλοι στους άξονες (σε περίπτωση μη περιγραφικών αξόνων) 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93F58-DC6D-41B9-9A9C-2EC32BB7BBED}"/>
              </a:ext>
            </a:extLst>
          </p:cNvPr>
          <p:cNvSpPr txBox="1"/>
          <p:nvPr/>
        </p:nvSpPr>
        <p:spPr>
          <a:xfrm>
            <a:off x="1228725" y="2200655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-Τα γραφικά στοιχεία συσχετίζονται με τα αριθμητικά;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37EE4-A3DB-4B44-A78B-419CF21D5542}"/>
              </a:ext>
            </a:extLst>
          </p:cNvPr>
          <p:cNvSpPr txBox="1"/>
          <p:nvPr/>
        </p:nvSpPr>
        <p:spPr>
          <a:xfrm>
            <a:off x="1228725" y="3945739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-Θα μπορούσε να χρησιμοποιηθεί άλλο είδους </a:t>
            </a:r>
            <a:r>
              <a:rPr lang="el-GR" sz="2400" dirty="0" err="1"/>
              <a:t>γρ</a:t>
            </a:r>
            <a:r>
              <a:rPr lang="el-GR" sz="2400" dirty="0"/>
              <a:t> απεικόνισης;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812F2-C2A8-4968-A856-C154FF09D386}"/>
              </a:ext>
            </a:extLst>
          </p:cNvPr>
          <p:cNvSpPr txBox="1"/>
          <p:nvPr/>
        </p:nvSpPr>
        <p:spPr>
          <a:xfrm>
            <a:off x="1228725" y="319816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-Μπορείς να τη διαβάσεις;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B3E2B-DF0F-4270-8092-D3474057104C}"/>
              </a:ext>
            </a:extLst>
          </p:cNvPr>
          <p:cNvSpPr txBox="1"/>
          <p:nvPr/>
        </p:nvSpPr>
        <p:spPr>
          <a:xfrm>
            <a:off x="1228724" y="488702"/>
            <a:ext cx="1023937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Arial Nova" panose="020B0504020202020204" pitchFamily="34" charset="0"/>
              </a:rPr>
              <a:t>Τι να προσέξετε</a:t>
            </a:r>
            <a:endParaRPr lang="en-GB" sz="28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4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1049C4-4175-4D7F-9015-74238819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59F2E-5CBD-457E-8F09-75FBD3F7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42</a:t>
            </a:fld>
            <a:endParaRPr lang="en-GB"/>
          </a:p>
        </p:txBody>
      </p:sp>
      <p:pic>
        <p:nvPicPr>
          <p:cNvPr id="2050" name="Picture 2" descr="r/CrappyDesign - This graph from an academic paper">
            <a:extLst>
              <a:ext uri="{FF2B5EF4-FFF2-40B4-BE49-F238E27FC236}">
                <a16:creationId xmlns:a16="http://schemas.microsoft.com/office/drawing/2014/main" id="{E9506B58-DCE1-4FEA-86D4-D83AB315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8763"/>
            <a:ext cx="91440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DE973-D5B5-4332-BD87-A73ABC4F707F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ΤΙ ΠΑΕΙ ΛΑΘΟΣ;</a:t>
            </a:r>
            <a:endParaRPr lang="en-GB" sz="24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510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1049C4-4175-4D7F-9015-74238819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59F2E-5CBD-457E-8F09-75FBD3F7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43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1EE72-9192-4A05-AFE4-D57B540F70E5}"/>
              </a:ext>
            </a:extLst>
          </p:cNvPr>
          <p:cNvSpPr txBox="1"/>
          <p:nvPr/>
        </p:nvSpPr>
        <p:spPr>
          <a:xfrm>
            <a:off x="1076324" y="336302"/>
            <a:ext cx="10239375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3200" dirty="0">
                <a:latin typeface="Arial Nova" panose="020B0504020202020204" pitchFamily="34" charset="0"/>
              </a:rPr>
              <a:t>Τι θα μπορούσε να γίνει καλύτερα;</a:t>
            </a:r>
            <a:endParaRPr lang="en-GB" sz="3200" dirty="0">
              <a:latin typeface="Arial Nova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AB2EA-2330-4207-95AF-7D1683C51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304925"/>
            <a:ext cx="74199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3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1049C4-4175-4D7F-9015-74238819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59F2E-5CBD-457E-8F09-75FBD3F7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44</a:t>
            </a:fld>
            <a:endParaRPr lang="en-GB"/>
          </a:p>
        </p:txBody>
      </p:sp>
      <p:pic>
        <p:nvPicPr>
          <p:cNvPr id="3074" name="Picture 2" descr="r/dataisugly - This one has it all: pie chart instead of a bar graph, pie chart total is &gt;100%, and it lists the margin of error as its source">
            <a:extLst>
              <a:ext uri="{FF2B5EF4-FFF2-40B4-BE49-F238E27FC236}">
                <a16:creationId xmlns:a16="http://schemas.microsoft.com/office/drawing/2014/main" id="{1B53C669-D207-4415-A743-90957B2C3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51" y="1131684"/>
            <a:ext cx="8087497" cy="456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41B2C-570A-4A34-9A33-383CA2436E1E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ΤΙ ΠΑΕΙ ΛΑΘΟΣ;</a:t>
            </a:r>
            <a:endParaRPr lang="en-GB" sz="24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035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1049C4-4175-4D7F-9015-74238819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59F2E-5CBD-457E-8F09-75FBD3F7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45</a:t>
            </a:fld>
            <a:endParaRPr lang="en-GB"/>
          </a:p>
        </p:txBody>
      </p:sp>
      <p:pic>
        <p:nvPicPr>
          <p:cNvPr id="7170" name="Picture 2" descr="Fox News Apologizes For Obamacare Graphic, Corrects Its 'Mistake' | HuffPost">
            <a:extLst>
              <a:ext uri="{FF2B5EF4-FFF2-40B4-BE49-F238E27FC236}">
                <a16:creationId xmlns:a16="http://schemas.microsoft.com/office/drawing/2014/main" id="{3090C84C-56DD-4899-9313-108623FE8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5" y="1309687"/>
            <a:ext cx="7147977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7A97D6-A1EC-43A5-82C1-DAA0E1F24E34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ΤΙ ΠΑΕΙ ΛΑΘΟΣ;</a:t>
            </a:r>
            <a:endParaRPr lang="en-GB" sz="24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03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48A76E-AF9F-4A5D-931A-C296ADA1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2DD28-FCEB-4DEC-A6BC-C8FC9930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46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60221-841A-4340-B465-5C189D832560}"/>
              </a:ext>
            </a:extLst>
          </p:cNvPr>
          <p:cNvSpPr txBox="1"/>
          <p:nvPr/>
        </p:nvSpPr>
        <p:spPr>
          <a:xfrm>
            <a:off x="1076324" y="336302"/>
            <a:ext cx="1023937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*****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9173A-D497-4226-B5BD-DF3B41DF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27" y="1754579"/>
            <a:ext cx="6667500" cy="3552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79868-9BE5-442F-8EEF-F6459D9C3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48"/>
          <a:stretch/>
        </p:blipFill>
        <p:spPr>
          <a:xfrm>
            <a:off x="2059825" y="1754579"/>
            <a:ext cx="7389303" cy="37903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A8B67-ECBD-4A98-915F-F4C054F62587}"/>
              </a:ext>
            </a:extLst>
          </p:cNvPr>
          <p:cNvSpPr txBox="1"/>
          <p:nvPr/>
        </p:nvSpPr>
        <p:spPr>
          <a:xfrm>
            <a:off x="2420727" y="1128454"/>
            <a:ext cx="765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Αριθμός κρουσμάτων </a:t>
            </a:r>
            <a:r>
              <a:rPr lang="en-GB" sz="2000" b="1" dirty="0"/>
              <a:t>COVID-19 </a:t>
            </a:r>
            <a:r>
              <a:rPr lang="el-GR" sz="2000" b="1" dirty="0"/>
              <a:t>στη ΡΩΣΙΑ:  5/03 -</a:t>
            </a:r>
            <a:r>
              <a:rPr lang="en-GB" sz="2000" b="1" dirty="0"/>
              <a:t> </a:t>
            </a:r>
            <a:r>
              <a:rPr lang="el-GR" sz="2000" b="1" dirty="0"/>
              <a:t>31/03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9C644-D234-4B70-B57F-2E3FFFF5281D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ΤΙ ΠΑΕΙ ΛΑΘΟΣ;</a:t>
            </a:r>
            <a:endParaRPr lang="en-GB" sz="24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95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7D4C03-0A25-4C9C-9EB4-7BE4541BA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2B27D-E141-48B6-A8E5-F1C71AE2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47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70864-88E5-471C-8647-871C138C0D57}"/>
              </a:ext>
            </a:extLst>
          </p:cNvPr>
          <p:cNvSpPr txBox="1"/>
          <p:nvPr/>
        </p:nvSpPr>
        <p:spPr>
          <a:xfrm>
            <a:off x="3305060" y="2192357"/>
            <a:ext cx="583894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GAPMINDER</a:t>
            </a:r>
            <a:r>
              <a:rPr lang="el-GR" sz="6600" dirty="0"/>
              <a:t> </a:t>
            </a:r>
            <a:r>
              <a:rPr lang="en-GB" sz="6600" dirty="0"/>
              <a:t>PROJECT</a:t>
            </a:r>
            <a:endParaRPr lang="el-GR" sz="6600" dirty="0"/>
          </a:p>
          <a:p>
            <a:endParaRPr lang="el-GR" sz="1600" dirty="0"/>
          </a:p>
          <a:p>
            <a:r>
              <a:rPr lang="en-GB" sz="4800" dirty="0">
                <a:hlinkClick r:id="rId2"/>
              </a:rPr>
              <a:t>https://bit.ly/3lg0b8D</a:t>
            </a:r>
            <a:endParaRPr lang="en-GB" sz="4800" dirty="0"/>
          </a:p>
          <a:p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228701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263A47-16C3-4F2A-B97E-6DDCF9B2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D11C08-B467-485A-97C5-91C3E5CF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48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9BBA8-CA27-4DE8-9018-FFA9B187A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63" y="958907"/>
            <a:ext cx="7839075" cy="5236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D5FC09-D306-4920-91A0-E27DE2F01134}"/>
              </a:ext>
            </a:extLst>
          </p:cNvPr>
          <p:cNvSpPr txBox="1"/>
          <p:nvPr/>
        </p:nvSpPr>
        <p:spPr>
          <a:xfrm>
            <a:off x="4822963" y="2667969"/>
            <a:ext cx="2546074" cy="1200329"/>
          </a:xfrm>
          <a:prstGeom prst="rect">
            <a:avLst/>
          </a:prstGeom>
          <a:solidFill>
            <a:srgbClr val="D7DFDA"/>
          </a:solidFill>
        </p:spPr>
        <p:txBody>
          <a:bodyPr wrap="square" rtlCol="0">
            <a:spAutoFit/>
          </a:bodyPr>
          <a:lstStyle/>
          <a:p>
            <a:r>
              <a:rPr lang="el-GR" sz="3600" dirty="0">
                <a:solidFill>
                  <a:srgbClr val="F1995D"/>
                </a:solidFill>
                <a:latin typeface="Bauhaus 93" panose="04030905020B02020C02" pitchFamily="82" charset="0"/>
              </a:rPr>
              <a:t>ΕΙΣΤΕ ΟΙ ΚΑΛΥΤΕΡΟΙ</a:t>
            </a:r>
            <a:endParaRPr lang="en-GB" sz="3600" dirty="0">
              <a:solidFill>
                <a:srgbClr val="F1995D"/>
              </a:solidFill>
              <a:latin typeface="Bauhaus 93" panose="04030905020B02020C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A961E-AB81-4279-8F3A-5B473A1653F2}"/>
              </a:ext>
            </a:extLst>
          </p:cNvPr>
          <p:cNvSpPr txBox="1"/>
          <p:nvPr/>
        </p:nvSpPr>
        <p:spPr>
          <a:xfrm>
            <a:off x="6601634" y="5906548"/>
            <a:ext cx="3481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Image from: https://unsplash.com</a:t>
            </a:r>
          </a:p>
        </p:txBody>
      </p:sp>
    </p:spTree>
    <p:extLst>
      <p:ext uri="{BB962C8B-B14F-4D97-AF65-F5344CB8AC3E}">
        <p14:creationId xmlns:p14="http://schemas.microsoft.com/office/powerpoint/2010/main" val="143066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B01092-5520-40AB-AF24-4AC34D6E4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9C1B7-7C45-47F5-9E40-C436B301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93B3A-5CC5-4CB1-B895-DFE8C7370D98}"/>
              </a:ext>
            </a:extLst>
          </p:cNvPr>
          <p:cNvSpPr txBox="1"/>
          <p:nvPr/>
        </p:nvSpPr>
        <p:spPr>
          <a:xfrm>
            <a:off x="1076324" y="336302"/>
            <a:ext cx="1023937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Arial Nova" panose="020B0504020202020204" pitchFamily="34" charset="0"/>
              </a:rPr>
              <a:t>Βασικά στοιχεία γραφικής παράστασης –</a:t>
            </a:r>
            <a:r>
              <a:rPr lang="en-GB" sz="2400" dirty="0">
                <a:latin typeface="Arial Nova" panose="020B0504020202020204" pitchFamily="34" charset="0"/>
              </a:rPr>
              <a:t> </a:t>
            </a:r>
            <a:r>
              <a:rPr lang="el-GR" sz="2400" dirty="0">
                <a:latin typeface="Arial Nova" panose="020B0504020202020204" pitchFamily="34" charset="0"/>
              </a:rPr>
              <a:t>ΥΠΕΝΘΥΜΙΣΗ</a:t>
            </a:r>
            <a:endParaRPr lang="en-GB" sz="2400" dirty="0">
              <a:latin typeface="Arial Nova" panose="020B05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084A4-75D3-4E67-AB0B-6210D060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886682"/>
            <a:ext cx="9523809" cy="53809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2B8DB59-EEBB-4061-8796-AC0116DCDF5A}"/>
              </a:ext>
            </a:extLst>
          </p:cNvPr>
          <p:cNvSpPr/>
          <p:nvPr/>
        </p:nvSpPr>
        <p:spPr>
          <a:xfrm>
            <a:off x="1441174" y="840516"/>
            <a:ext cx="1520687" cy="8590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E3C0CD-91EE-4896-BFED-F327D91A52FE}"/>
              </a:ext>
            </a:extLst>
          </p:cNvPr>
          <p:cNvSpPr/>
          <p:nvPr/>
        </p:nvSpPr>
        <p:spPr>
          <a:xfrm>
            <a:off x="467139" y="2848221"/>
            <a:ext cx="1361661" cy="14355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C1F34-1C62-408E-8B3B-B3D281C08225}"/>
              </a:ext>
            </a:extLst>
          </p:cNvPr>
          <p:cNvSpPr/>
          <p:nvPr/>
        </p:nvSpPr>
        <p:spPr>
          <a:xfrm>
            <a:off x="5415169" y="4949241"/>
            <a:ext cx="1361661" cy="11028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1E5457-6828-4128-BD0F-EF278B32717B}"/>
              </a:ext>
            </a:extLst>
          </p:cNvPr>
          <p:cNvSpPr/>
          <p:nvPr/>
        </p:nvSpPr>
        <p:spPr>
          <a:xfrm>
            <a:off x="8153400" y="5500649"/>
            <a:ext cx="2743200" cy="11028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84EE8-D176-4FC8-95B6-B7785613685D}"/>
              </a:ext>
            </a:extLst>
          </p:cNvPr>
          <p:cNvSpPr txBox="1"/>
          <p:nvPr/>
        </p:nvSpPr>
        <p:spPr>
          <a:xfrm>
            <a:off x="9271647" y="2179857"/>
            <a:ext cx="118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Υπόμνημα</a:t>
            </a:r>
          </a:p>
          <a:p>
            <a:r>
              <a:rPr lang="el-GR" dirty="0"/>
              <a:t>(</a:t>
            </a:r>
            <a:r>
              <a:rPr lang="en-GB" dirty="0"/>
              <a:t>legend)</a:t>
            </a:r>
          </a:p>
        </p:txBody>
      </p:sp>
    </p:spTree>
    <p:extLst>
      <p:ext uri="{BB962C8B-B14F-4D97-AF65-F5344CB8AC3E}">
        <p14:creationId xmlns:p14="http://schemas.microsoft.com/office/powerpoint/2010/main" val="128000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AE392E-9C51-4869-B8AD-C21DE89D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Lefkios Paikousis - </a:t>
            </a:r>
            <a:r>
              <a:rPr lang="el-GR"/>
              <a:t>Μικροδιδασκαλία ΕΕΚ3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881CB-C25B-4F50-B136-6CA5DAF5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F30CF-4AF3-45CB-826E-0527C5CD2BB6}"/>
              </a:ext>
            </a:extLst>
          </p:cNvPr>
          <p:cNvSpPr txBox="1"/>
          <p:nvPr/>
        </p:nvSpPr>
        <p:spPr>
          <a:xfrm>
            <a:off x="1693269" y="2105561"/>
            <a:ext cx="9092243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Arial Nova" panose="020B0504020202020204" pitchFamily="34" charset="0"/>
              </a:rPr>
              <a:t>Ευρετήριο τύπων γραφικών απεικονίσεων</a:t>
            </a:r>
            <a:endParaRPr lang="en-GB" sz="40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424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14FDE-5689-48A5-B12C-CEDE2B2B9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54" r="32534"/>
          <a:stretch/>
        </p:blipFill>
        <p:spPr>
          <a:xfrm>
            <a:off x="685654" y="1349370"/>
            <a:ext cx="4760461" cy="2577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E9865-B926-449D-B06E-02C4E10AA9CD}"/>
              </a:ext>
            </a:extLst>
          </p:cNvPr>
          <p:cNvSpPr txBox="1"/>
          <p:nvPr/>
        </p:nvSpPr>
        <p:spPr>
          <a:xfrm>
            <a:off x="1076324" y="336302"/>
            <a:ext cx="10239375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3200" b="1" dirty="0">
                <a:latin typeface="Arial Nova" panose="020B0504020202020204" pitchFamily="34" charset="0"/>
              </a:rPr>
              <a:t>Ποσότητες</a:t>
            </a:r>
            <a:endParaRPr lang="en-GB" sz="3200" dirty="0">
              <a:latin typeface="Arial Nova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3AE7F-8161-43A2-8F88-6E888A74CD13}"/>
              </a:ext>
            </a:extLst>
          </p:cNvPr>
          <p:cNvSpPr txBox="1"/>
          <p:nvPr/>
        </p:nvSpPr>
        <p:spPr>
          <a:xfrm>
            <a:off x="6196010" y="5780164"/>
            <a:ext cx="5214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Ευρετήριο πινάκων από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>
                <a:hlinkClick r:id="rId4"/>
              </a:rPr>
              <a:t>https://clauswilke.com/dataviz/directory-of-visualizations.html</a:t>
            </a:r>
            <a:r>
              <a:rPr lang="en-GB" sz="1400" dirty="0"/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62FC26-3EE1-4599-A9D3-684AF445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6323" y="6475635"/>
            <a:ext cx="10239375" cy="365125"/>
          </a:xfrm>
        </p:spPr>
        <p:txBody>
          <a:bodyPr/>
          <a:lstStyle/>
          <a:p>
            <a:pPr algn="l"/>
            <a:r>
              <a:rPr lang="en-GB" dirty="0"/>
              <a:t>Lefkios Paikousis - </a:t>
            </a:r>
            <a:r>
              <a:rPr lang="el-GR" dirty="0" err="1"/>
              <a:t>Μικροδιδασκαλία</a:t>
            </a:r>
            <a:r>
              <a:rPr lang="el-GR" dirty="0"/>
              <a:t> ΕΕΚ3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43E66D-E1CE-40B7-B69A-49CFB9C0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7</a:t>
            </a:fld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0B4A0A-6199-4911-8FE2-5916A85EE864}"/>
              </a:ext>
            </a:extLst>
          </p:cNvPr>
          <p:cNvCxnSpPr/>
          <p:nvPr/>
        </p:nvCxnSpPr>
        <p:spPr>
          <a:xfrm>
            <a:off x="1171575" y="6521698"/>
            <a:ext cx="995362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C8370A-2C07-4BBC-AAFC-7E1036FD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28" y="3973039"/>
            <a:ext cx="2390716" cy="23224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EE1267-D96C-4168-9FDE-29F466DB759B}"/>
              </a:ext>
            </a:extLst>
          </p:cNvPr>
          <p:cNvSpPr txBox="1"/>
          <p:nvPr/>
        </p:nvSpPr>
        <p:spPr>
          <a:xfrm>
            <a:off x="5774871" y="1494506"/>
            <a:ext cx="55408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l-GR" sz="2800" dirty="0"/>
              <a:t>π.χ. Μέσος όρος, Ποσοστό</a:t>
            </a:r>
          </a:p>
          <a:p>
            <a:pPr marL="285750" indent="-285750">
              <a:buFontTx/>
              <a:buChar char="-"/>
            </a:pPr>
            <a:r>
              <a:rPr lang="el-GR" sz="2800" dirty="0"/>
              <a:t>Κάποιες κατηγορίες  (μίας μεταβλητής, π.χ. Χώρα, Τάξη, Έτος)</a:t>
            </a:r>
          </a:p>
          <a:p>
            <a:pPr marL="285750" indent="-285750">
              <a:buFontTx/>
              <a:buChar char="-"/>
            </a:pPr>
            <a:r>
              <a:rPr lang="el-GR" sz="2800" dirty="0"/>
              <a:t>Μια ποσότητα ανά κατηγορία</a:t>
            </a:r>
            <a:endParaRPr lang="en-GB" sz="28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96EE8C-E9D7-45A1-9EDD-A2E591624AC5}"/>
              </a:ext>
            </a:extLst>
          </p:cNvPr>
          <p:cNvSpPr/>
          <p:nvPr/>
        </p:nvSpPr>
        <p:spPr>
          <a:xfrm>
            <a:off x="736931" y="1477477"/>
            <a:ext cx="2460611" cy="669375"/>
          </a:xfrm>
          <a:prstGeom prst="ellipse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6E9865-B926-449D-B06E-02C4E10AA9CD}"/>
              </a:ext>
            </a:extLst>
          </p:cNvPr>
          <p:cNvSpPr txBox="1"/>
          <p:nvPr/>
        </p:nvSpPr>
        <p:spPr>
          <a:xfrm>
            <a:off x="1076324" y="336302"/>
            <a:ext cx="10239375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3200" b="1" dirty="0">
                <a:latin typeface="Arial Nova" panose="020B0504020202020204" pitchFamily="34" charset="0"/>
              </a:rPr>
              <a:t>Σύγκριση Ποσοτήτων</a:t>
            </a:r>
            <a:endParaRPr lang="en-GB" sz="3200" dirty="0">
              <a:latin typeface="Arial Nova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3AE7F-8161-43A2-8F88-6E888A74CD13}"/>
              </a:ext>
            </a:extLst>
          </p:cNvPr>
          <p:cNvSpPr txBox="1"/>
          <p:nvPr/>
        </p:nvSpPr>
        <p:spPr>
          <a:xfrm>
            <a:off x="6196010" y="5780164"/>
            <a:ext cx="5214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Ευρετήριο πινάκων από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>
                <a:hlinkClick r:id="rId3"/>
              </a:rPr>
              <a:t>https://clauswilke.com/dataviz/directory-of-visualizations.html</a:t>
            </a:r>
            <a:r>
              <a:rPr lang="en-GB" sz="1400" dirty="0"/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62FC26-3EE1-4599-A9D3-684AF445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6323" y="6475635"/>
            <a:ext cx="10239375" cy="365125"/>
          </a:xfrm>
        </p:spPr>
        <p:txBody>
          <a:bodyPr/>
          <a:lstStyle/>
          <a:p>
            <a:pPr algn="l"/>
            <a:r>
              <a:rPr lang="en-GB" dirty="0"/>
              <a:t>Lefkios Paikousis - </a:t>
            </a:r>
            <a:r>
              <a:rPr lang="el-GR" dirty="0" err="1"/>
              <a:t>Μικροδιδασκαλία</a:t>
            </a:r>
            <a:r>
              <a:rPr lang="el-GR" dirty="0"/>
              <a:t> ΕΕΚ3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43E66D-E1CE-40B7-B69A-49CFB9C0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8</a:t>
            </a:fld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0B4A0A-6199-4911-8FE2-5916A85EE864}"/>
              </a:ext>
            </a:extLst>
          </p:cNvPr>
          <p:cNvCxnSpPr/>
          <p:nvPr/>
        </p:nvCxnSpPr>
        <p:spPr>
          <a:xfrm>
            <a:off x="1171575" y="6521698"/>
            <a:ext cx="995362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F7C6D0-CB50-4E61-9EA3-6A6408F0E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48787"/>
          <a:stretch/>
        </p:blipFill>
        <p:spPr>
          <a:xfrm>
            <a:off x="613166" y="2137967"/>
            <a:ext cx="6863335" cy="3469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3F4622-75C3-42DE-8973-1A2177F36177}"/>
              </a:ext>
            </a:extLst>
          </p:cNvPr>
          <p:cNvSpPr txBox="1"/>
          <p:nvPr/>
        </p:nvSpPr>
        <p:spPr>
          <a:xfrm>
            <a:off x="927637" y="1348873"/>
            <a:ext cx="4930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l-GR" sz="2400" dirty="0"/>
              <a:t>Δύο (η περισσότερα σετ κατηγοριών- μεταβλητές)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E7B26B-73B7-4758-86DC-666C9C68BBE3}"/>
              </a:ext>
            </a:extLst>
          </p:cNvPr>
          <p:cNvSpPr/>
          <p:nvPr/>
        </p:nvSpPr>
        <p:spPr>
          <a:xfrm>
            <a:off x="1276809" y="2425526"/>
            <a:ext cx="2460611" cy="669375"/>
          </a:xfrm>
          <a:prstGeom prst="ellipse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90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6E9865-B926-449D-B06E-02C4E10AA9CD}"/>
              </a:ext>
            </a:extLst>
          </p:cNvPr>
          <p:cNvSpPr txBox="1"/>
          <p:nvPr/>
        </p:nvSpPr>
        <p:spPr>
          <a:xfrm>
            <a:off x="1076324" y="336302"/>
            <a:ext cx="10239375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3200" dirty="0">
                <a:latin typeface="Arial Nova" panose="020B0504020202020204" pitchFamily="34" charset="0"/>
              </a:rPr>
              <a:t>Κατανομές</a:t>
            </a:r>
            <a:endParaRPr lang="en-GB" sz="3200" dirty="0">
              <a:latin typeface="Arial Nova" panose="020B0504020202020204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562FC26-3EE1-4599-A9D3-684AF445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6323" y="6475635"/>
            <a:ext cx="10239375" cy="365125"/>
          </a:xfrm>
        </p:spPr>
        <p:txBody>
          <a:bodyPr/>
          <a:lstStyle/>
          <a:p>
            <a:pPr algn="l"/>
            <a:r>
              <a:rPr lang="en-GB" dirty="0"/>
              <a:t>Lefkios Paikousis - </a:t>
            </a:r>
            <a:r>
              <a:rPr lang="el-GR" dirty="0" err="1"/>
              <a:t>Μικροδιδασκαλία</a:t>
            </a:r>
            <a:r>
              <a:rPr lang="el-GR" dirty="0"/>
              <a:t> ΕΕΚ3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43E66D-E1CE-40B7-B69A-49CFB9C0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9AC-08B6-408A-A28A-0B97C90E5712}" type="slidenum">
              <a:rPr lang="en-GB" smtClean="0"/>
              <a:t>9</a:t>
            </a:fld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0B4A0A-6199-4911-8FE2-5916A85EE864}"/>
              </a:ext>
            </a:extLst>
          </p:cNvPr>
          <p:cNvCxnSpPr/>
          <p:nvPr/>
        </p:nvCxnSpPr>
        <p:spPr>
          <a:xfrm>
            <a:off x="1171575" y="6521698"/>
            <a:ext cx="995362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D783C8E-9A69-4780-83E1-3993136D0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79"/>
          <a:stretch/>
        </p:blipFill>
        <p:spPr>
          <a:xfrm>
            <a:off x="1028618" y="1483389"/>
            <a:ext cx="5167392" cy="2568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AA23D-03D7-45F8-91E3-5BA93A579D61}"/>
              </a:ext>
            </a:extLst>
          </p:cNvPr>
          <p:cNvSpPr txBox="1"/>
          <p:nvPr/>
        </p:nvSpPr>
        <p:spPr>
          <a:xfrm>
            <a:off x="6681166" y="1483389"/>
            <a:ext cx="4291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l-GR" sz="2400" dirty="0"/>
              <a:t>Συνεχής δεδομένα (αριθμητικά) π.χ. Ηλικίες, Μισθοί, Σκορ εξετάσεων</a:t>
            </a:r>
          </a:p>
          <a:p>
            <a:pPr marL="285750" indent="-285750">
              <a:buFontTx/>
              <a:buChar char="-"/>
            </a:pPr>
            <a:endParaRPr lang="el-GR" sz="2400" dirty="0"/>
          </a:p>
          <a:p>
            <a:pPr marL="285750" indent="-285750">
              <a:buFontTx/>
              <a:buChar char="-"/>
            </a:pPr>
            <a:r>
              <a:rPr lang="el-GR" sz="2400" dirty="0"/>
              <a:t>Παρουσιάζει όλα τα δεδομένα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55B1C-86B8-4396-AA6F-F057E75E9B6C}"/>
              </a:ext>
            </a:extLst>
          </p:cNvPr>
          <p:cNvSpPr txBox="1"/>
          <p:nvPr/>
        </p:nvSpPr>
        <p:spPr>
          <a:xfrm>
            <a:off x="6196010" y="5780164"/>
            <a:ext cx="5214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Ευρετήριο πινάκων από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>
                <a:hlinkClick r:id="rId3"/>
              </a:rPr>
              <a:t>https://clauswilke.com/dataviz/directory-of-visualizations.html</a:t>
            </a:r>
            <a:r>
              <a:rPr lang="en-GB" sz="1400" dirty="0"/>
              <a:t>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18982D-21D5-423E-A28A-8D27B91D582C}"/>
              </a:ext>
            </a:extLst>
          </p:cNvPr>
          <p:cNvSpPr/>
          <p:nvPr/>
        </p:nvSpPr>
        <p:spPr>
          <a:xfrm>
            <a:off x="1219200" y="1403246"/>
            <a:ext cx="2460611" cy="669375"/>
          </a:xfrm>
          <a:prstGeom prst="ellipse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6227</TotalTime>
  <Words>980</Words>
  <Application>Microsoft Office PowerPoint</Application>
  <PresentationFormat>Widescreen</PresentationFormat>
  <Paragraphs>228</Paragraphs>
  <Slides>48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-apple-system</vt:lpstr>
      <vt:lpstr>Arial</vt:lpstr>
      <vt:lpstr>Arial Nova</vt:lpstr>
      <vt:lpstr>Bahnschrift</vt:lpstr>
      <vt:lpstr>Bauhaus 93</vt:lpstr>
      <vt:lpstr>Calibri</vt:lpstr>
      <vt:lpstr>Calibri Light</vt:lpstr>
      <vt:lpstr>Office Theme</vt:lpstr>
      <vt:lpstr>Γ2: Είδη Γραφικών Απεικονίσεων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Lefkios Paikousis</dc:creator>
  <cp:lastModifiedBy>Lefkios Paikousis</cp:lastModifiedBy>
  <cp:revision>124</cp:revision>
  <cp:lastPrinted>2020-10-01T13:49:09Z</cp:lastPrinted>
  <dcterms:created xsi:type="dcterms:W3CDTF">2020-09-16T08:59:46Z</dcterms:created>
  <dcterms:modified xsi:type="dcterms:W3CDTF">2020-10-01T13:55:00Z</dcterms:modified>
</cp:coreProperties>
</file>